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6"/>
  </p:notesMasterIdLst>
  <p:handoutMasterIdLst>
    <p:handoutMasterId r:id="rId17"/>
  </p:handoutMasterIdLst>
  <p:sldIdLst>
    <p:sldId id="256" r:id="rId2"/>
    <p:sldId id="280" r:id="rId3"/>
    <p:sldId id="301" r:id="rId4"/>
    <p:sldId id="283" r:id="rId5"/>
    <p:sldId id="284" r:id="rId6"/>
    <p:sldId id="304" r:id="rId7"/>
    <p:sldId id="286" r:id="rId8"/>
    <p:sldId id="288" r:id="rId9"/>
    <p:sldId id="290" r:id="rId10"/>
    <p:sldId id="292" r:id="rId11"/>
    <p:sldId id="294" r:id="rId12"/>
    <p:sldId id="295" r:id="rId13"/>
    <p:sldId id="296" r:id="rId14"/>
    <p:sldId id="297" r:id="rId1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3399"/>
    <a:srgbClr val="000099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59" autoAdjust="0"/>
    <p:restoredTop sz="94660"/>
  </p:normalViewPr>
  <p:slideViewPr>
    <p:cSldViewPr>
      <p:cViewPr varScale="1">
        <p:scale>
          <a:sx n="69" d="100"/>
          <a:sy n="69" d="100"/>
        </p:scale>
        <p:origin x="1458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7C034-B2A9-4179-BCD6-DDDC586FD127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A92E6-4A1A-4315-89C5-3FE330C07F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182F6C-B7AA-4CFE-B7F4-CD6C52AE59FA}" type="datetimeFigureOut">
              <a:rPr lang="en-GB" smtClean="0"/>
              <a:t>20/09/2022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07892-B66B-45FD-93BF-F06E810738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915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74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729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689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89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694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5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81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3033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880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660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295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134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525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52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459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491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>
            <a:alpha val="9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5C12DBC-0B81-4D65-ACC0-E96BF86BC1D8}" type="datetimeFigureOut">
              <a:rPr lang="en-GB" smtClean="0"/>
              <a:pPr/>
              <a:t>20/09/2022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259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650" y="2448272"/>
            <a:ext cx="7379828" cy="1196752"/>
          </a:xfrm>
        </p:spPr>
        <p:txBody>
          <a:bodyPr>
            <a:normAutofit fontScale="90000"/>
          </a:bodyPr>
          <a:lstStyle/>
          <a:p>
            <a:r>
              <a:rPr lang="en-GB" sz="3600" dirty="0" smtClean="0"/>
              <a:t> </a:t>
            </a:r>
            <a:br>
              <a:rPr lang="en-GB" sz="3600" dirty="0" smtClean="0"/>
            </a:b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/>
              <a:t/>
            </a:r>
            <a:br>
              <a:rPr lang="en-GB" sz="3600" dirty="0"/>
            </a:b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September </a:t>
            </a:r>
            <a:r>
              <a:rPr lang="en-GB" sz="3600" dirty="0" smtClean="0"/>
              <a:t>2022</a:t>
            </a:r>
            <a:endParaRPr lang="en-GB" sz="3600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Berlin Sans FB" pitchFamily="34" charset="0"/>
                <a:ea typeface="+mn-ea"/>
                <a:cs typeface="+mn-cs"/>
              </a:endParaRP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4822"/>
            <a:ext cx="9036496" cy="301145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  <a:endPara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Berlin Sans FB" pitchFamily="34" charset="0"/>
                <a:ea typeface="+mn-ea"/>
                <a:cs typeface="+mn-cs"/>
              </a:endParaRP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  <p:sp>
        <p:nvSpPr>
          <p:cNvPr id="2" name="Rectangle 1"/>
          <p:cNvSpPr/>
          <p:nvPr/>
        </p:nvSpPr>
        <p:spPr>
          <a:xfrm>
            <a:off x="719572" y="620688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0" b="1" dirty="0">
                <a:latin typeface="Twinkl Cursive Unlooped" panose="02000000000000000000" pitchFamily="2" charset="0"/>
              </a:rPr>
              <a:t>Welcome to </a:t>
            </a:r>
            <a:r>
              <a:rPr lang="en-GB" sz="6000" b="1" dirty="0" smtClean="0">
                <a:latin typeface="Twinkl Cursive Unlooped" panose="02000000000000000000" pitchFamily="2" charset="0"/>
              </a:rPr>
              <a:t>KS1 </a:t>
            </a:r>
            <a:r>
              <a:rPr lang="en-GB" sz="6000" b="1" dirty="0">
                <a:latin typeface="Twinkl Cursive Unlooped" panose="02000000000000000000" pitchFamily="2" charset="0"/>
              </a:rPr>
              <a:t/>
            </a:r>
            <a:br>
              <a:rPr lang="en-GB" sz="6000" b="1" dirty="0">
                <a:latin typeface="Twinkl Cursive Unlooped" panose="02000000000000000000" pitchFamily="2" charset="0"/>
              </a:rPr>
            </a:br>
            <a:r>
              <a:rPr lang="en-GB" sz="6000" b="1" dirty="0" smtClean="0">
                <a:latin typeface="Twinkl Cursive Unlooped" panose="02000000000000000000" pitchFamily="2" charset="0"/>
              </a:rPr>
              <a:t> </a:t>
            </a:r>
            <a:endParaRPr lang="en-GB" sz="6000" dirty="0"/>
          </a:p>
        </p:txBody>
      </p:sp>
      <p:sp>
        <p:nvSpPr>
          <p:cNvPr id="3" name="AutoShape 2" descr="Owls Clipart Teal - Cute Owl Clipart, HD Png Download - kind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2" descr="3,703 BEST Woodpecker Cartoon IMAGES, STOCK PHOTOS &amp; VECTORS | Adobe 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3,703 BEST Woodpecker Cartoon IMAGES, STOCK PHOTOS &amp; VECTORS | Adobe Stoc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AutoShape 6" descr="3,703 BEST Woodpecker Cartoon IMAGES, STOCK PHOTOS &amp; VECTORS | Adobe Stock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8" descr="Premium Vector | Woodpecker cartoon cute bird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2" name="Picture 11" descr="Woodpecker 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975" y="1891496"/>
            <a:ext cx="2153758" cy="2507000"/>
          </a:xfrm>
          <a:prstGeom prst="rect">
            <a:avLst/>
          </a:prstGeom>
        </p:spPr>
      </p:pic>
      <p:pic>
        <p:nvPicPr>
          <p:cNvPr id="17" name="Picture 16" descr="Barn Owl (Tyto alba) | An image taken on one of those few ..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058806"/>
            <a:ext cx="2551821" cy="186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645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4077072"/>
            <a:ext cx="7543750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 smtClean="0">
                <a:latin typeface="Twinkl Cursive Unlooped" panose="02000000000000000000" pitchFamily="2" charset="0"/>
              </a:rPr>
              <a:t>Miss Baker – </a:t>
            </a:r>
            <a:br>
              <a:rPr lang="en-GB" b="1" dirty="0" smtClean="0">
                <a:latin typeface="Twinkl Cursive Unlooped" panose="02000000000000000000" pitchFamily="2" charset="0"/>
              </a:rPr>
            </a:br>
            <a:r>
              <a:rPr lang="en-GB" b="1" dirty="0" smtClean="0">
                <a:latin typeface="Twinkl Cursive Unlooped" panose="02000000000000000000" pitchFamily="2" charset="0"/>
              </a:rPr>
              <a:t>Woodpecker Class – Year 1</a:t>
            </a:r>
            <a:br>
              <a:rPr lang="en-GB" b="1" dirty="0" smtClean="0">
                <a:latin typeface="Twinkl Cursive Unlooped" panose="02000000000000000000" pitchFamily="2" charset="0"/>
              </a:rPr>
            </a:br>
            <a:r>
              <a:rPr lang="en-GB" b="1" dirty="0">
                <a:latin typeface="Twinkl Cursive Unlooped" panose="02000000000000000000" pitchFamily="2" charset="0"/>
              </a:rPr>
              <a:t/>
            </a:r>
            <a:br>
              <a:rPr lang="en-GB" b="1" dirty="0">
                <a:latin typeface="Twinkl Cursive Unlooped" panose="02000000000000000000" pitchFamily="2" charset="0"/>
              </a:rPr>
            </a:br>
            <a:r>
              <a:rPr lang="en-GB" b="1" dirty="0" smtClean="0">
                <a:latin typeface="Twinkl Cursive Unlooped" panose="02000000000000000000" pitchFamily="2" charset="0"/>
              </a:rPr>
              <a:t/>
            </a:r>
            <a:br>
              <a:rPr lang="en-GB" b="1" dirty="0" smtClean="0">
                <a:latin typeface="Twinkl Cursive Unlooped" panose="02000000000000000000" pitchFamily="2" charset="0"/>
              </a:rPr>
            </a:br>
            <a:r>
              <a:rPr lang="en-GB" b="1" dirty="0" smtClean="0">
                <a:latin typeface="Twinkl Cursive Unlooped" panose="02000000000000000000" pitchFamily="2" charset="0"/>
              </a:rPr>
              <a:t/>
            </a:r>
            <a:br>
              <a:rPr lang="en-GB" b="1" dirty="0" smtClean="0">
                <a:latin typeface="Twinkl Cursive Unlooped" panose="02000000000000000000" pitchFamily="2" charset="0"/>
              </a:rPr>
            </a:br>
            <a:r>
              <a:rPr lang="en-GB" b="1" dirty="0">
                <a:latin typeface="Twinkl Cursive Unlooped" panose="02000000000000000000" pitchFamily="2" charset="0"/>
              </a:rPr>
              <a:t/>
            </a:r>
            <a:br>
              <a:rPr lang="en-GB" b="1" dirty="0">
                <a:latin typeface="Twinkl Cursive Unlooped" panose="02000000000000000000" pitchFamily="2" charset="0"/>
              </a:rPr>
            </a:br>
            <a:r>
              <a:rPr lang="en-GB" b="1" dirty="0" smtClean="0">
                <a:latin typeface="Twinkl Cursive Unlooped" panose="02000000000000000000" pitchFamily="2" charset="0"/>
              </a:rPr>
              <a:t>Miss Stevens – </a:t>
            </a:r>
            <a:br>
              <a:rPr lang="en-GB" b="1" dirty="0" smtClean="0">
                <a:latin typeface="Twinkl Cursive Unlooped" panose="02000000000000000000" pitchFamily="2" charset="0"/>
              </a:rPr>
            </a:br>
            <a:r>
              <a:rPr lang="en-GB" b="1" dirty="0" smtClean="0">
                <a:latin typeface="Twinkl Cursive Unlooped" panose="02000000000000000000" pitchFamily="2" charset="0"/>
              </a:rPr>
              <a:t>Owl Class – Year 2 </a:t>
            </a:r>
            <a:br>
              <a:rPr lang="en-GB" b="1" dirty="0" smtClean="0">
                <a:latin typeface="Twinkl Cursive Unlooped" panose="02000000000000000000" pitchFamily="2" charset="0"/>
              </a:rPr>
            </a:br>
            <a:r>
              <a:rPr lang="en-GB" b="1" dirty="0">
                <a:latin typeface="Twinkl Cursive Unlooped" panose="02000000000000000000" pitchFamily="2" charset="0"/>
              </a:rPr>
              <a:t/>
            </a:r>
            <a:br>
              <a:rPr lang="en-GB" b="1" dirty="0">
                <a:latin typeface="Twinkl Cursive Unlooped" panose="02000000000000000000" pitchFamily="2" charset="0"/>
              </a:rPr>
            </a:br>
            <a:r>
              <a:rPr lang="en-GB" b="1" dirty="0" smtClean="0">
                <a:latin typeface="Twinkl Cursive Unlooped" panose="02000000000000000000" pitchFamily="2" charset="0"/>
              </a:rPr>
              <a:t/>
            </a:r>
            <a:br>
              <a:rPr lang="en-GB" b="1" dirty="0" smtClean="0">
                <a:latin typeface="Twinkl Cursive Unlooped" panose="02000000000000000000" pitchFamily="2" charset="0"/>
              </a:rPr>
            </a:br>
            <a:r>
              <a:rPr lang="en-GB" b="1" dirty="0">
                <a:latin typeface="Twinkl Cursive Unlooped" panose="02000000000000000000" pitchFamily="2" charset="0"/>
              </a:rPr>
              <a:t/>
            </a:r>
            <a:br>
              <a:rPr lang="en-GB" b="1" dirty="0">
                <a:latin typeface="Twinkl Cursive Unlooped" panose="02000000000000000000" pitchFamily="2" charset="0"/>
              </a:rPr>
            </a:br>
            <a:endParaRPr lang="en-GB" b="1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929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5129347"/>
            <a:ext cx="8085582" cy="45996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500" b="1" dirty="0" smtClean="0">
                <a:latin typeface="Twinkl Cursive Unlooped" panose="02000000000000000000" pitchFamily="2" charset="0"/>
              </a:rPr>
              <a:t/>
            </a:r>
            <a:br>
              <a:rPr lang="en-GB" sz="4500" b="1" dirty="0" smtClean="0">
                <a:latin typeface="Twinkl Cursive Unlooped" panose="02000000000000000000" pitchFamily="2" charset="0"/>
              </a:rPr>
            </a:br>
            <a:r>
              <a:rPr lang="en-GB" sz="4500" b="1" dirty="0">
                <a:latin typeface="Twinkl Cursive Unlooped" panose="02000000000000000000" pitchFamily="2" charset="0"/>
              </a:rPr>
              <a:t/>
            </a:r>
            <a:br>
              <a:rPr lang="en-GB" sz="4500" b="1" dirty="0">
                <a:latin typeface="Twinkl Cursive Unlooped" panose="02000000000000000000" pitchFamily="2" charset="0"/>
              </a:rPr>
            </a:br>
            <a:r>
              <a:rPr lang="en-GB" sz="4500" b="1" dirty="0" smtClean="0">
                <a:latin typeface="Twinkl Cursive Unlooped" panose="02000000000000000000" pitchFamily="2" charset="0"/>
              </a:rPr>
              <a:t/>
            </a:r>
            <a:br>
              <a:rPr lang="en-GB" sz="4500" b="1" dirty="0" smtClean="0">
                <a:latin typeface="Twinkl Cursive Unlooped" panose="02000000000000000000" pitchFamily="2" charset="0"/>
              </a:rPr>
            </a:br>
            <a:r>
              <a:rPr lang="en-GB" sz="4500" b="1" dirty="0" smtClean="0">
                <a:latin typeface="Twinkl Cursive Unlooped" panose="02000000000000000000" pitchFamily="2" charset="0"/>
              </a:rPr>
              <a:t>Communication with you</a:t>
            </a:r>
            <a:endParaRPr lang="en-GB" sz="4500" b="1" dirty="0">
              <a:latin typeface="Twinkl Cursive Unlooped" panose="02000000000000000000" pitchFamily="2" charset="0"/>
            </a:endParaRPr>
          </a:p>
        </p:txBody>
      </p:sp>
      <p:pic>
        <p:nvPicPr>
          <p:cNvPr id="3" name="Picture 2" descr="Teaching with Twitter: Engaging Students in Large Lec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800" y="1014262"/>
            <a:ext cx="2143125" cy="21431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305239" y="334867"/>
            <a:ext cx="483876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000" dirty="0" smtClean="0">
              <a:latin typeface="Twinkl Cursive Unlooped" panose="02000000000000000000" pitchFamily="2" charset="0"/>
            </a:endParaRPr>
          </a:p>
          <a:p>
            <a:endParaRPr lang="en-GB" sz="3000" dirty="0" smtClean="0">
              <a:latin typeface="Twinkl Cursive Unlooped" panose="02000000000000000000" pitchFamily="2" charset="0"/>
            </a:endParaRPr>
          </a:p>
          <a:p>
            <a:r>
              <a:rPr lang="en-GB" sz="3000" dirty="0" smtClean="0">
                <a:latin typeface="Twinkl Cursive Unlooped" panose="02000000000000000000" pitchFamily="2" charset="0"/>
              </a:rPr>
              <a:t>@</a:t>
            </a:r>
            <a:r>
              <a:rPr lang="en-GB" sz="3000" dirty="0" err="1" smtClean="0">
                <a:latin typeface="Twinkl Cursive Unlooped" panose="02000000000000000000" pitchFamily="2" charset="0"/>
              </a:rPr>
              <a:t>owlsACE</a:t>
            </a:r>
            <a:endParaRPr lang="en-GB" sz="3000" dirty="0" smtClean="0">
              <a:latin typeface="Twinkl Cursive Unlooped" panose="02000000000000000000" pitchFamily="2" charset="0"/>
            </a:endParaRPr>
          </a:p>
          <a:p>
            <a:r>
              <a:rPr lang="en-GB" sz="3000" dirty="0" smtClean="0">
                <a:latin typeface="Twinkl Cursive Unlooped" panose="02000000000000000000" pitchFamily="2" charset="0"/>
              </a:rPr>
              <a:t>@</a:t>
            </a:r>
            <a:r>
              <a:rPr lang="en-GB" sz="3000" dirty="0" err="1" smtClean="0">
                <a:latin typeface="Twinkl Cursive Unlooped" panose="02000000000000000000" pitchFamily="2" charset="0"/>
              </a:rPr>
              <a:t>woodpeckersACE</a:t>
            </a:r>
            <a:endParaRPr lang="en-GB" sz="3000" dirty="0" smtClean="0">
              <a:latin typeface="Twinkl Cursive Unlooped" panose="02000000000000000000" pitchFamily="2" charset="0"/>
            </a:endParaRPr>
          </a:p>
          <a:p>
            <a:endParaRPr lang="en-GB" sz="3000" dirty="0" smtClean="0">
              <a:latin typeface="Twinkl Cursive Unlooped" panose="02000000000000000000" pitchFamily="2" charset="0"/>
            </a:endParaRPr>
          </a:p>
          <a:p>
            <a:r>
              <a:rPr lang="en-GB" sz="3000" dirty="0" smtClean="0">
                <a:latin typeface="Twinkl Cursive Unlooped" panose="02000000000000000000" pitchFamily="2" charset="0"/>
              </a:rPr>
              <a:t> </a:t>
            </a:r>
          </a:p>
          <a:p>
            <a:endParaRPr lang="en-GB" sz="3000" dirty="0">
              <a:latin typeface="Twinkl Cursive Unlooped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3898" y="2394692"/>
            <a:ext cx="851620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000" dirty="0">
              <a:latin typeface="Twinkl Cursive Unlooped" panose="02000000000000000000" pitchFamily="2" charset="0"/>
            </a:endParaRPr>
          </a:p>
          <a:p>
            <a:pPr algn="ctr"/>
            <a:endParaRPr lang="en-GB" sz="3000" dirty="0" smtClean="0">
              <a:latin typeface="Twinkl Cursive Unlooped" panose="02000000000000000000" pitchFamily="2" charset="0"/>
            </a:endParaRPr>
          </a:p>
          <a:p>
            <a:pPr algn="ctr"/>
            <a:r>
              <a:rPr lang="en-GB" sz="3000" dirty="0" smtClean="0">
                <a:latin typeface="Twinkl Cursive Unlooped" panose="02000000000000000000" pitchFamily="2" charset="0"/>
              </a:rPr>
              <a:t>Letters </a:t>
            </a:r>
            <a:r>
              <a:rPr lang="en-GB" sz="3000" dirty="0">
                <a:latin typeface="Twinkl Cursive Unlooped" panose="02000000000000000000" pitchFamily="2" charset="0"/>
              </a:rPr>
              <a:t>will be going home seeking permission for photos to be shared on social media and the school website. </a:t>
            </a:r>
          </a:p>
        </p:txBody>
      </p:sp>
    </p:spTree>
    <p:extLst>
      <p:ext uri="{BB962C8B-B14F-4D97-AF65-F5344CB8AC3E}">
        <p14:creationId xmlns:p14="http://schemas.microsoft.com/office/powerpoint/2010/main" val="3751570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529209" y="5555628"/>
            <a:ext cx="8085582" cy="86402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500" b="1" dirty="0" smtClean="0">
                <a:latin typeface="Twinkl Cursive Unlooped" panose="02000000000000000000" pitchFamily="2" charset="0"/>
              </a:rPr>
              <a:t/>
            </a:r>
            <a:br>
              <a:rPr lang="en-GB" sz="4500" b="1" dirty="0" smtClean="0">
                <a:latin typeface="Twinkl Cursive Unlooped" panose="02000000000000000000" pitchFamily="2" charset="0"/>
              </a:rPr>
            </a:br>
            <a:r>
              <a:rPr lang="en-GB" sz="4500" b="1" dirty="0">
                <a:latin typeface="Twinkl Cursive Unlooped" panose="02000000000000000000" pitchFamily="2" charset="0"/>
              </a:rPr>
              <a:t/>
            </a:r>
            <a:br>
              <a:rPr lang="en-GB" sz="4500" b="1" dirty="0">
                <a:latin typeface="Twinkl Cursive Unlooped" panose="02000000000000000000" pitchFamily="2" charset="0"/>
              </a:rPr>
            </a:br>
            <a:r>
              <a:rPr lang="en-GB" sz="4500" b="1" dirty="0" smtClean="0">
                <a:latin typeface="Twinkl Cursive Unlooped" panose="02000000000000000000" pitchFamily="2" charset="0"/>
              </a:rPr>
              <a:t/>
            </a:r>
            <a:br>
              <a:rPr lang="en-GB" sz="4500" b="1" dirty="0" smtClean="0">
                <a:latin typeface="Twinkl Cursive Unlooped" panose="02000000000000000000" pitchFamily="2" charset="0"/>
              </a:rPr>
            </a:br>
            <a:r>
              <a:rPr lang="en-GB" sz="4500" b="1" dirty="0" smtClean="0">
                <a:latin typeface="Twinkl Cursive Unlooped" panose="02000000000000000000" pitchFamily="2" charset="0"/>
              </a:rPr>
              <a:t>Communication with you</a:t>
            </a:r>
            <a:endParaRPr lang="en-GB" sz="4500" b="1" dirty="0">
              <a:latin typeface="Twinkl Cursive Unlooped" panose="02000000000000000000" pitchFamily="2" charset="0"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20" y="265268"/>
            <a:ext cx="7213960" cy="4232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6321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529209" y="5555628"/>
            <a:ext cx="8085582" cy="86402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500" b="1" dirty="0" smtClean="0">
                <a:latin typeface="Twinkl Cursive Unlooped" panose="02000000000000000000" pitchFamily="2" charset="0"/>
              </a:rPr>
              <a:t/>
            </a:r>
            <a:br>
              <a:rPr lang="en-GB" sz="4500" b="1" dirty="0" smtClean="0">
                <a:latin typeface="Twinkl Cursive Unlooped" panose="02000000000000000000" pitchFamily="2" charset="0"/>
              </a:rPr>
            </a:br>
            <a:r>
              <a:rPr lang="en-GB" sz="4500" b="1" dirty="0">
                <a:latin typeface="Twinkl Cursive Unlooped" panose="02000000000000000000" pitchFamily="2" charset="0"/>
              </a:rPr>
              <a:t/>
            </a:r>
            <a:br>
              <a:rPr lang="en-GB" sz="4500" b="1" dirty="0">
                <a:latin typeface="Twinkl Cursive Unlooped" panose="02000000000000000000" pitchFamily="2" charset="0"/>
              </a:rPr>
            </a:br>
            <a:r>
              <a:rPr lang="en-GB" sz="4500" b="1" dirty="0" smtClean="0">
                <a:latin typeface="Twinkl Cursive Unlooped" panose="02000000000000000000" pitchFamily="2" charset="0"/>
              </a:rPr>
              <a:t/>
            </a:r>
            <a:br>
              <a:rPr lang="en-GB" sz="4500" b="1" dirty="0" smtClean="0">
                <a:latin typeface="Twinkl Cursive Unlooped" panose="02000000000000000000" pitchFamily="2" charset="0"/>
              </a:rPr>
            </a:br>
            <a:r>
              <a:rPr lang="en-GB" sz="4500" b="1" dirty="0" smtClean="0">
                <a:latin typeface="Twinkl Cursive Unlooped" panose="02000000000000000000" pitchFamily="2" charset="0"/>
              </a:rPr>
              <a:t>Communication with you</a:t>
            </a:r>
            <a:endParaRPr lang="en-GB" sz="4500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AutoShape 2" descr="Seesaw on Twitter: &quot;Seesaw's Parent app has a new name and a new look!  Check out the Family app today! https://t.co/zzGXzKNJrC #seesawchat…  https://t.co/Ece7dOtFk8&quot;"/>
          <p:cNvSpPr>
            <a:spLocks noChangeAspect="1" noChangeArrowheads="1"/>
          </p:cNvSpPr>
          <p:nvPr/>
        </p:nvSpPr>
        <p:spPr bwMode="auto">
          <a:xfrm>
            <a:off x="155574" y="-144463"/>
            <a:ext cx="7512769" cy="751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2" descr="Seesaw Expecta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4" descr="Seesaw Expectatio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 descr="Seesaw | Elanco Elementary Instructional Technology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0542" y="1152426"/>
            <a:ext cx="3942915" cy="3452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062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5589240"/>
            <a:ext cx="8085582" cy="864095"/>
          </a:xfrm>
        </p:spPr>
        <p:txBody>
          <a:bodyPr>
            <a:normAutofit/>
          </a:bodyPr>
          <a:lstStyle/>
          <a:p>
            <a:pPr algn="ctr"/>
            <a:r>
              <a:rPr lang="en-GB" sz="4500" b="1" dirty="0">
                <a:latin typeface="Twinkl Cursive Unlooped" panose="02000000000000000000" pitchFamily="2" charset="0"/>
              </a:rPr>
              <a:t>Safeguarding</a:t>
            </a:r>
            <a:r>
              <a:rPr lang="en-GB" sz="3600" b="1" dirty="0">
                <a:latin typeface="Twinkl Cursive Unlooped" panose="02000000000000000000" pitchFamily="2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7843" y="1052736"/>
            <a:ext cx="8408314" cy="4178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 pitchFamily="2" charset="0"/>
              </a:rPr>
              <a:t>Please line up outside the classroom at 8:50am; the children need to bring their reading book bag and a named water </a:t>
            </a:r>
            <a:r>
              <a:rPr lang="en-GB" dirty="0" smtClean="0">
                <a:latin typeface="Twinkl Cursive Unlooped" panose="02000000000000000000" pitchFamily="2" charset="0"/>
              </a:rPr>
              <a:t>bottle</a:t>
            </a:r>
            <a:endParaRPr lang="en-GB" dirty="0">
              <a:latin typeface="Twinkl Cursive Unlooped" panose="020000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 smtClean="0">
              <a:latin typeface="Twinkl Cursive Unlooped" panose="020000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 smtClean="0">
                <a:latin typeface="Twinkl Cursive Unlooped" panose="02000000000000000000" pitchFamily="2" charset="0"/>
              </a:rPr>
              <a:t>Children wear PE </a:t>
            </a:r>
            <a:r>
              <a:rPr lang="en-GB" dirty="0" smtClean="0">
                <a:latin typeface="Twinkl Cursive Unlooped" panose="02000000000000000000" pitchFamily="2" charset="0"/>
              </a:rPr>
              <a:t>kits on day they have PE – Wednesday and Thursday </a:t>
            </a:r>
          </a:p>
          <a:p>
            <a:endParaRPr lang="en-GB" dirty="0">
              <a:latin typeface="Twinkl Cursive Unlooped" panose="020000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 pitchFamily="2" charset="0"/>
              </a:rPr>
              <a:t>Due to the safeguarding of all children the classroom door will be closed at 9:00 and late comers will need to report to the school office </a:t>
            </a:r>
            <a:endParaRPr lang="en-GB" dirty="0" smtClean="0">
              <a:latin typeface="Twinkl Cursive Unlooped" panose="020000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>
              <a:latin typeface="Twinkl Cursive Unlooped" panose="020000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 pitchFamily="2" charset="0"/>
              </a:rPr>
              <a:t>The KS1 day ends at </a:t>
            </a:r>
            <a:r>
              <a:rPr lang="en-GB" dirty="0" smtClean="0">
                <a:latin typeface="Twinkl Cursive Unlooped" panose="02000000000000000000" pitchFamily="2" charset="0"/>
              </a:rPr>
              <a:t>3:20pm, children </a:t>
            </a:r>
            <a:r>
              <a:rPr lang="en-GB" dirty="0">
                <a:latin typeface="Twinkl Cursive Unlooped" panose="02000000000000000000" pitchFamily="2" charset="0"/>
              </a:rPr>
              <a:t>will only be allowed to go to their adult collecting when </a:t>
            </a:r>
            <a:r>
              <a:rPr lang="en-GB" dirty="0" smtClean="0">
                <a:latin typeface="Twinkl Cursive Unlooped" panose="02000000000000000000" pitchFamily="2" charset="0"/>
              </a:rPr>
              <a:t>we have </a:t>
            </a:r>
            <a:r>
              <a:rPr lang="en-GB" dirty="0">
                <a:latin typeface="Twinkl Cursive Unlooped" panose="02000000000000000000" pitchFamily="2" charset="0"/>
              </a:rPr>
              <a:t>made eye contact.  </a:t>
            </a:r>
            <a:endParaRPr lang="en-GB" dirty="0" smtClean="0">
              <a:latin typeface="Twinkl Cursive Unlooped" panose="020000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endParaRPr lang="en-GB" dirty="0">
              <a:latin typeface="Twinkl Cursive Unlooped" panose="02000000000000000000" pitchFamily="2" charset="0"/>
            </a:endParaRP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>
                <a:latin typeface="Twinkl Cursive Unlooped" panose="02000000000000000000" pitchFamily="2" charset="0"/>
              </a:rPr>
              <a:t>If somebody else is collecting your child please inform the class teacher that </a:t>
            </a:r>
            <a:r>
              <a:rPr lang="en-GB" dirty="0" smtClean="0">
                <a:latin typeface="Twinkl Cursive Unlooped" panose="02000000000000000000" pitchFamily="2" charset="0"/>
              </a:rPr>
              <a:t>morning, phone or email the </a:t>
            </a:r>
            <a:r>
              <a:rPr lang="en-GB" dirty="0">
                <a:latin typeface="Twinkl Cursive Unlooped" panose="02000000000000000000" pitchFamily="2" charset="0"/>
              </a:rPr>
              <a:t>school office so that your child can be handed over safely - all staff will follow this safeguarding policy.</a:t>
            </a:r>
          </a:p>
          <a:p>
            <a:endParaRPr lang="en-GB" sz="1350" dirty="0"/>
          </a:p>
        </p:txBody>
      </p:sp>
    </p:spTree>
    <p:extLst>
      <p:ext uri="{BB962C8B-B14F-4D97-AF65-F5344CB8AC3E}">
        <p14:creationId xmlns:p14="http://schemas.microsoft.com/office/powerpoint/2010/main" val="4185830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477" y="5661248"/>
            <a:ext cx="8085582" cy="792088"/>
          </a:xfrm>
        </p:spPr>
        <p:txBody>
          <a:bodyPr>
            <a:noAutofit/>
          </a:bodyPr>
          <a:lstStyle/>
          <a:p>
            <a:pPr algn="ctr"/>
            <a:r>
              <a:rPr lang="en-GB" sz="4050" b="1" dirty="0">
                <a:latin typeface="Twinkl Cursive Unlooped" panose="02000000000000000000" pitchFamily="2" charset="0"/>
              </a:rPr>
              <a:t>Behaviour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486918" y="1143643"/>
            <a:ext cx="7886700" cy="34254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400" b="1" u="sng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Key Stage 1 Behaviour Policy </a:t>
            </a:r>
          </a:p>
          <a:p>
            <a:pPr marL="0" indent="0" algn="ctr">
              <a:buNone/>
            </a:pPr>
            <a:r>
              <a:rPr lang="en-GB" b="1" u="sng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(sunshine, rainbow and clouds)</a:t>
            </a:r>
          </a:p>
          <a:p>
            <a:pPr marL="0" indent="0" algn="ctr">
              <a:buNone/>
            </a:pPr>
            <a:endParaRPr lang="en-GB" b="1" u="sng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All children begin the school day on the sunshine. If a child has to be reminded more than once about their behaviour, their name will move to the white cloud. A subsequent reminder will mean a move to the grey cloud.  Every time their name is moved to the grey cloud they will miss 5 minutes of golden time. </a:t>
            </a:r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endParaRPr lang="en-GB" sz="21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8170" y="4149080"/>
            <a:ext cx="215265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52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7477" y="5589240"/>
            <a:ext cx="8085582" cy="792088"/>
          </a:xfrm>
        </p:spPr>
        <p:txBody>
          <a:bodyPr>
            <a:noAutofit/>
          </a:bodyPr>
          <a:lstStyle/>
          <a:p>
            <a:pPr algn="ctr"/>
            <a:r>
              <a:rPr lang="en-GB" sz="4050" b="1" dirty="0" smtClean="0">
                <a:latin typeface="Twinkl Cursive Unlooped" panose="02000000000000000000" pitchFamily="2" charset="0"/>
              </a:rPr>
              <a:t>Rewards</a:t>
            </a:r>
            <a:endParaRPr lang="en-GB" sz="4050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486918" y="404664"/>
            <a:ext cx="7886700" cy="490510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Golden Time </a:t>
            </a:r>
          </a:p>
          <a:p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Every Friday the children will have up to 30 minutes of golden time at the end of the day. There will be a range of activities across all three classrooms for them to choose from weekly.</a:t>
            </a:r>
          </a:p>
          <a:p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b="1" u="sng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Superstar Assembly </a:t>
            </a:r>
          </a:p>
          <a:p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On Fridays we have a superstar assembly to celebrate the children’s achievements. Examples of this include excellent effort, producing a great piece of work and outstanding behaviour.  Certificates will be awarded to two children per week. </a:t>
            </a:r>
          </a:p>
          <a:p>
            <a:pPr marL="0" indent="0">
              <a:buNone/>
            </a:pPr>
            <a:endParaRPr lang="en-GB" b="1" u="sng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r>
              <a:rPr lang="en-GB" b="1" u="sng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Wow postcard</a:t>
            </a: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Every week a postcard will be sent home sharing something special that has happened in school.  This will be awarded to one child per week. </a:t>
            </a:r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endParaRPr lang="en-GB" sz="21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8264" y="4949725"/>
            <a:ext cx="1711077" cy="171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432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858" y="5148061"/>
            <a:ext cx="8085582" cy="1297586"/>
          </a:xfrm>
        </p:spPr>
        <p:txBody>
          <a:bodyPr>
            <a:noAutofit/>
          </a:bodyPr>
          <a:lstStyle/>
          <a:p>
            <a:pPr algn="ctr"/>
            <a:r>
              <a:rPr lang="en-GB" sz="4050" b="1" dirty="0">
                <a:latin typeface="Twinkl Cursive Unlooped" panose="02000000000000000000" pitchFamily="2" charset="0"/>
              </a:rPr>
              <a:t>Attendance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628650" y="1090408"/>
            <a:ext cx="7886700" cy="2697956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Our whole school attendance goal is at least 95%.</a:t>
            </a:r>
          </a:p>
          <a:p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Please support us by not booking holidays in term time. </a:t>
            </a:r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8585" y="2459811"/>
            <a:ext cx="3681855" cy="226784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157" y="3170753"/>
            <a:ext cx="3630797" cy="25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85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5219904"/>
            <a:ext cx="8085582" cy="1089415"/>
          </a:xfrm>
        </p:spPr>
        <p:txBody>
          <a:bodyPr>
            <a:noAutofit/>
          </a:bodyPr>
          <a:lstStyle/>
          <a:p>
            <a:pPr algn="ctr"/>
            <a:r>
              <a:rPr lang="en-GB" sz="4050" b="1" dirty="0">
                <a:latin typeface="Twinkl Cursive Unlooped" panose="02000000000000000000" pitchFamily="2" charset="0"/>
              </a:rPr>
              <a:t>Cashless School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628650" y="1603855"/>
            <a:ext cx="7886700" cy="112514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We are now a cashless school. This means that all trips, milk money, school fund etc. need to be paid via </a:t>
            </a:r>
            <a:r>
              <a:rPr lang="en-GB" dirty="0" err="1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ParentPay</a:t>
            </a: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.</a:t>
            </a:r>
            <a:endParaRPr lang="en-GB" dirty="0" smtClean="0">
              <a:latin typeface="Twinkl Cursive Unlooped" panose="02000000000000000000" pitchFamily="2" charset="0"/>
            </a:endParaRPr>
          </a:p>
        </p:txBody>
      </p:sp>
      <p:pic>
        <p:nvPicPr>
          <p:cNvPr id="1026" name="Picture 2" descr="Image result for parentp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142387"/>
            <a:ext cx="6517886" cy="166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962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527" y="5748247"/>
            <a:ext cx="8085582" cy="459962"/>
          </a:xfrm>
        </p:spPr>
        <p:txBody>
          <a:bodyPr>
            <a:noAutofit/>
          </a:bodyPr>
          <a:lstStyle/>
          <a:p>
            <a:pPr algn="ctr"/>
            <a:r>
              <a:rPr lang="en-GB" sz="4050" b="1" dirty="0">
                <a:latin typeface="Twinkl Cursive Unlooped" panose="02000000000000000000" pitchFamily="2" charset="0"/>
              </a:rPr>
              <a:t>Uniform</a:t>
            </a:r>
          </a:p>
        </p:txBody>
      </p:sp>
      <p:sp>
        <p:nvSpPr>
          <p:cNvPr id="6" name="Text Placeholder 2"/>
          <p:cNvSpPr>
            <a:spLocks noGrp="1"/>
          </p:cNvSpPr>
          <p:nvPr>
            <p:ph type="body" idx="4294967295"/>
          </p:nvPr>
        </p:nvSpPr>
        <p:spPr>
          <a:xfrm>
            <a:off x="457527" y="1163239"/>
            <a:ext cx="7886700" cy="413796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 Cursive Unlooped" panose="02000000000000000000" pitchFamily="2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All uniform needs to be named so that it can find its way back to you should it get lost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 Please make sure that your child wears comfortable black school shoes with their uniform and not trainers </a:t>
            </a: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Children wear their PE kit on PE days.  Please ensure if your child is unable to tie shoe laces that Velcro fastenings are used.  </a:t>
            </a: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No jewellery on PE days please.  </a:t>
            </a:r>
            <a:endParaRPr lang="en-GB" sz="21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256" y="4856704"/>
            <a:ext cx="1783085" cy="1783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4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5086386"/>
            <a:ext cx="8085582" cy="1332120"/>
          </a:xfrm>
        </p:spPr>
        <p:txBody>
          <a:bodyPr>
            <a:noAutofit/>
          </a:bodyPr>
          <a:lstStyle/>
          <a:p>
            <a:pPr algn="ctr"/>
            <a:r>
              <a:rPr lang="en-GB" sz="4050" b="1" dirty="0" smtClean="0">
                <a:latin typeface="Twinkl Cursive Unlooped" panose="02000000000000000000" pitchFamily="2" charset="0"/>
              </a:rPr>
              <a:t>Home Learning </a:t>
            </a:r>
            <a:r>
              <a:rPr lang="en-GB" sz="4050" b="1" dirty="0" smtClean="0">
                <a:latin typeface="Twinkl Cursive Unlooped" panose="02000000000000000000" pitchFamily="2" charset="0"/>
              </a:rPr>
              <a:t> </a:t>
            </a:r>
            <a:endParaRPr lang="en-GB" sz="4050" b="1" dirty="0">
              <a:latin typeface="Twinkl Cursive Unlooped" panose="02000000000000000000" pitchFamily="2" charset="0"/>
            </a:endParaRPr>
          </a:p>
        </p:txBody>
      </p:sp>
      <p:sp>
        <p:nvSpPr>
          <p:cNvPr id="6" name="Text Placeholder 2"/>
          <p:cNvSpPr>
            <a:spLocks noGrp="1"/>
          </p:cNvSpPr>
          <p:nvPr>
            <p:ph type="body" idx="4294967295"/>
          </p:nvPr>
        </p:nvSpPr>
        <p:spPr>
          <a:xfrm>
            <a:off x="323724" y="476672"/>
            <a:ext cx="8485182" cy="4032448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 Cursive Unlooped" panose="02000000000000000000" pitchFamily="2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Reading books are changed weekly, your child will pick up to 3 home reading books.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Children also have the opportunity to access the Bug Club online reading books. 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  <a:latin typeface="Twinkl Cursive Unlooped" panose="02000000000000000000" pitchFamily="2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Please make sure you use the reading record book to create a log of all the books your child has read.  </a:t>
            </a: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Home learning tasks will be set on seesaw.  If you prefer a hard copy can be sent home, this will need to be photographed and uploaded to Seesaw in order to be marked. </a:t>
            </a: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3429" lvl="1" indent="0">
              <a:buNone/>
            </a:pPr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3429" lvl="1" indent="0">
              <a:buNone/>
            </a:pPr>
            <a:endParaRPr lang="en-GB" dirty="0" smtClean="0">
              <a:solidFill>
                <a:srgbClr val="7030A0"/>
              </a:solidFill>
              <a:latin typeface="Twinkl Cursive Unlooped" panose="02000000000000000000" pitchFamily="2" charset="0"/>
            </a:endParaRPr>
          </a:p>
          <a:p>
            <a:endParaRPr lang="en-GB" sz="2100" dirty="0">
              <a:solidFill>
                <a:schemeClr val="tx1"/>
              </a:solidFill>
              <a:latin typeface="SassoonCRInfant" panose="02010503020300020003" pitchFamily="2" charset="0"/>
            </a:endParaRPr>
          </a:p>
        </p:txBody>
      </p:sp>
      <p:pic>
        <p:nvPicPr>
          <p:cNvPr id="2050" name="Picture 2" descr="https://cdn2.vectorstock.com/i/1000x1000/81/66/imagination-concept-open-book-with-a-mountain-vector-15158166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244"/>
          <a:stretch/>
        </p:blipFill>
        <p:spPr bwMode="auto">
          <a:xfrm>
            <a:off x="6542501" y="4509120"/>
            <a:ext cx="2266405" cy="1780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1738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9209" y="5905248"/>
            <a:ext cx="8085582" cy="45996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50" b="1" dirty="0" smtClean="0">
                <a:latin typeface="Twinkl Cursive Unlooped" panose="02000000000000000000" pitchFamily="2" charset="0"/>
              </a:rPr>
              <a:t/>
            </a:r>
            <a:br>
              <a:rPr lang="en-GB" sz="4050" b="1" dirty="0" smtClean="0">
                <a:latin typeface="Twinkl Cursive Unlooped" panose="02000000000000000000" pitchFamily="2" charset="0"/>
              </a:rPr>
            </a:br>
            <a:endParaRPr lang="en-GB" sz="4050" b="1" dirty="0">
              <a:latin typeface="Twinkl Cursive Unlooped" panose="02000000000000000000" pitchFamily="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4294967295"/>
          </p:nvPr>
        </p:nvSpPr>
        <p:spPr>
          <a:xfrm>
            <a:off x="529209" y="404665"/>
            <a:ext cx="3939663" cy="212789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 </a:t>
            </a:r>
            <a:r>
              <a:rPr lang="en-GB" b="1" dirty="0" smtClean="0"/>
              <a:t> </a:t>
            </a:r>
            <a:r>
              <a:rPr lang="en-GB" b="1" dirty="0"/>
              <a:t>“C.O.A.L” </a:t>
            </a:r>
            <a:endParaRPr lang="en-GB" b="1" dirty="0" smtClean="0"/>
          </a:p>
          <a:p>
            <a:pPr marL="0" indent="0" algn="ctr">
              <a:buNone/>
            </a:pPr>
            <a:r>
              <a:rPr lang="en-GB" dirty="0" smtClean="0"/>
              <a:t>Creative</a:t>
            </a:r>
            <a:r>
              <a:rPr lang="en-GB" dirty="0"/>
              <a:t>, Outdoor and </a:t>
            </a:r>
            <a:r>
              <a:rPr lang="en-GB" dirty="0" smtClean="0"/>
              <a:t>Adventurous Learning</a:t>
            </a:r>
            <a:endParaRPr lang="en-GB" b="1" u="sng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chemeClr val="tx1"/>
                </a:solidFill>
                <a:latin typeface="Twinkl Cursive Unlooped" panose="02000000000000000000" pitchFamily="2" charset="0"/>
              </a:rPr>
              <a:t>Wednesday Afternoon. </a:t>
            </a:r>
          </a:p>
        </p:txBody>
      </p:sp>
      <p:sp>
        <p:nvSpPr>
          <p:cNvPr id="6" name="Text Placeholder 2"/>
          <p:cNvSpPr>
            <a:spLocks noGrp="1"/>
          </p:cNvSpPr>
          <p:nvPr>
            <p:ph type="body" idx="4294967295"/>
          </p:nvPr>
        </p:nvSpPr>
        <p:spPr>
          <a:xfrm>
            <a:off x="4836414" y="3606317"/>
            <a:ext cx="4119409" cy="18361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dirty="0">
              <a:solidFill>
                <a:schemeClr val="tx1"/>
              </a:solidFill>
              <a:latin typeface="Twinkl Cursive Unlooped" panose="02000000000000000000" pitchFamily="2" charset="0"/>
            </a:endParaRPr>
          </a:p>
          <a:p>
            <a:pPr marL="0" indent="0" algn="ctr">
              <a:buNone/>
            </a:pPr>
            <a:endParaRPr lang="en-GB" dirty="0" smtClean="0">
              <a:solidFill>
                <a:schemeClr val="tx1"/>
              </a:solidFill>
              <a:latin typeface="Twinkl Cursive Unlooped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017" y="2689316"/>
            <a:ext cx="3939663" cy="27793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73508"/>
            <a:ext cx="3527620" cy="2312151"/>
          </a:xfrm>
          <a:prstGeom prst="rect">
            <a:avLst/>
          </a:prstGeom>
        </p:spPr>
      </p:pic>
      <p:pic>
        <p:nvPicPr>
          <p:cNvPr id="4" name="Picture 3" descr="Download Music Png Clipart HQ PNG Image | FreePNGIm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611" y="3185736"/>
            <a:ext cx="3827900" cy="1658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878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8462</TotalTime>
  <Words>646</Words>
  <Application>Microsoft Office PowerPoint</Application>
  <PresentationFormat>On-screen Show (4:3)</PresentationFormat>
  <Paragraphs>68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Berlin Sans FB</vt:lpstr>
      <vt:lpstr>Calibri</vt:lpstr>
      <vt:lpstr>Corbel</vt:lpstr>
      <vt:lpstr>SassoonCRInfant</vt:lpstr>
      <vt:lpstr>Twinkl Cursive Unlooped</vt:lpstr>
      <vt:lpstr>Depth</vt:lpstr>
      <vt:lpstr>        September 2022</vt:lpstr>
      <vt:lpstr>PowerPoint Presentation</vt:lpstr>
      <vt:lpstr>Miss Baker –  Woodpecker Class – Year 1     Miss Stevens –  Owl Class – Year 2     </vt:lpstr>
      <vt:lpstr>   Communication with you</vt:lpstr>
      <vt:lpstr>   Communication with you</vt:lpstr>
      <vt:lpstr>   Communication with you</vt:lpstr>
      <vt:lpstr>Safeguarding </vt:lpstr>
      <vt:lpstr>Behaviour</vt:lpstr>
      <vt:lpstr>Rewards</vt:lpstr>
      <vt:lpstr>Attendance </vt:lpstr>
      <vt:lpstr>Cashless School</vt:lpstr>
      <vt:lpstr>Uniform</vt:lpstr>
      <vt:lpstr>Home Learning 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teacher@altrinchamce.local</cp:lastModifiedBy>
  <cp:revision>144</cp:revision>
  <cp:lastPrinted>2021-09-09T15:16:13Z</cp:lastPrinted>
  <dcterms:created xsi:type="dcterms:W3CDTF">2015-04-14T14:20:44Z</dcterms:created>
  <dcterms:modified xsi:type="dcterms:W3CDTF">2022-09-20T11:09:42Z</dcterms:modified>
</cp:coreProperties>
</file>