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4"/>
  </p:sldMasterIdLst>
  <p:handoutMasterIdLst>
    <p:handoutMasterId r:id="rId12"/>
  </p:handoutMasterIdLst>
  <p:sldIdLst>
    <p:sldId id="256" r:id="rId5"/>
    <p:sldId id="266" r:id="rId6"/>
    <p:sldId id="271" r:id="rId7"/>
    <p:sldId id="268" r:id="rId8"/>
    <p:sldId id="269" r:id="rId9"/>
    <p:sldId id="270" r:id="rId10"/>
    <p:sldId id="267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3399"/>
    <a:srgbClr val="0000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706" autoAdjust="0"/>
    <p:restoredTop sz="94660"/>
  </p:normalViewPr>
  <p:slideViewPr>
    <p:cSldViewPr>
      <p:cViewPr varScale="1">
        <p:scale>
          <a:sx n="82" d="100"/>
          <a:sy n="82" d="100"/>
        </p:scale>
        <p:origin x="1517" y="4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handoutMaster" Target="handoutMasters/handoutMaster1.xml"/><Relationship Id="rId17" Type="http://schemas.microsoft.com/office/2016/11/relationships/changesInfo" Target="changesInfos/changesInfo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Sue Watkins" userId="25d3bb31-f02f-4013-9d1f-97362cd412d0" providerId="ADAL" clId="{83325154-7D92-4A25-83D3-2A6085EC3CF3}"/>
    <pc:docChg chg="custSel addSld modSld">
      <pc:chgData name="Sue Watkins" userId="25d3bb31-f02f-4013-9d1f-97362cd412d0" providerId="ADAL" clId="{83325154-7D92-4A25-83D3-2A6085EC3CF3}" dt="2023-03-25T21:56:45.415" v="1699" actId="20577"/>
      <pc:docMkLst>
        <pc:docMk/>
      </pc:docMkLst>
      <pc:sldChg chg="modSp">
        <pc:chgData name="Sue Watkins" userId="25d3bb31-f02f-4013-9d1f-97362cd412d0" providerId="ADAL" clId="{83325154-7D92-4A25-83D3-2A6085EC3CF3}" dt="2023-03-25T21:43:56.631" v="464" actId="20577"/>
        <pc:sldMkLst>
          <pc:docMk/>
          <pc:sldMk cId="0" sldId="256"/>
        </pc:sldMkLst>
        <pc:spChg chg="mod">
          <ac:chgData name="Sue Watkins" userId="25d3bb31-f02f-4013-9d1f-97362cd412d0" providerId="ADAL" clId="{83325154-7D92-4A25-83D3-2A6085EC3CF3}" dt="2023-03-25T21:43:56.631" v="464" actId="20577"/>
          <ac:spMkLst>
            <pc:docMk/>
            <pc:sldMk cId="0" sldId="256"/>
            <ac:spMk id="3" creationId="{00000000-0000-0000-0000-000000000000}"/>
          </ac:spMkLst>
        </pc:spChg>
      </pc:sldChg>
      <pc:sldChg chg="modSp">
        <pc:chgData name="Sue Watkins" userId="25d3bb31-f02f-4013-9d1f-97362cd412d0" providerId="ADAL" clId="{83325154-7D92-4A25-83D3-2A6085EC3CF3}" dt="2023-03-25T21:41:00.105" v="432" actId="20577"/>
        <pc:sldMkLst>
          <pc:docMk/>
          <pc:sldMk cId="2271452801" sldId="266"/>
        </pc:sldMkLst>
        <pc:spChg chg="mod">
          <ac:chgData name="Sue Watkins" userId="25d3bb31-f02f-4013-9d1f-97362cd412d0" providerId="ADAL" clId="{83325154-7D92-4A25-83D3-2A6085EC3CF3}" dt="2023-03-25T21:41:00.105" v="432" actId="20577"/>
          <ac:spMkLst>
            <pc:docMk/>
            <pc:sldMk cId="2271452801" sldId="266"/>
            <ac:spMk id="2" creationId="{00000000-0000-0000-0000-000000000000}"/>
          </ac:spMkLst>
        </pc:spChg>
      </pc:sldChg>
      <pc:sldChg chg="modAnim">
        <pc:chgData name="Sue Watkins" userId="25d3bb31-f02f-4013-9d1f-97362cd412d0" providerId="ADAL" clId="{83325154-7D92-4A25-83D3-2A6085EC3CF3}" dt="2023-03-25T21:41:48.319" v="434"/>
        <pc:sldMkLst>
          <pc:docMk/>
          <pc:sldMk cId="1121581616" sldId="268"/>
        </pc:sldMkLst>
      </pc:sldChg>
      <pc:sldChg chg="modAnim">
        <pc:chgData name="Sue Watkins" userId="25d3bb31-f02f-4013-9d1f-97362cd412d0" providerId="ADAL" clId="{83325154-7D92-4A25-83D3-2A6085EC3CF3}" dt="2023-03-25T21:42:00.931" v="435"/>
        <pc:sldMkLst>
          <pc:docMk/>
          <pc:sldMk cId="2158933720" sldId="269"/>
        </pc:sldMkLst>
      </pc:sldChg>
      <pc:sldChg chg="modSp modAnim">
        <pc:chgData name="Sue Watkins" userId="25d3bb31-f02f-4013-9d1f-97362cd412d0" providerId="ADAL" clId="{83325154-7D92-4A25-83D3-2A6085EC3CF3}" dt="2023-03-25T21:42:05.901" v="436"/>
        <pc:sldMkLst>
          <pc:docMk/>
          <pc:sldMk cId="984820775" sldId="270"/>
        </pc:sldMkLst>
        <pc:spChg chg="mod">
          <ac:chgData name="Sue Watkins" userId="25d3bb31-f02f-4013-9d1f-97362cd412d0" providerId="ADAL" clId="{83325154-7D92-4A25-83D3-2A6085EC3CF3}" dt="2023-03-25T21:39:30.988" v="430" actId="20577"/>
          <ac:spMkLst>
            <pc:docMk/>
            <pc:sldMk cId="984820775" sldId="270"/>
            <ac:spMk id="2" creationId="{00000000-0000-0000-0000-000000000000}"/>
          </ac:spMkLst>
        </pc:spChg>
        <pc:spChg chg="mod">
          <ac:chgData name="Sue Watkins" userId="25d3bb31-f02f-4013-9d1f-97362cd412d0" providerId="ADAL" clId="{83325154-7D92-4A25-83D3-2A6085EC3CF3}" dt="2023-03-25T21:37:20.383" v="56" actId="20577"/>
          <ac:spMkLst>
            <pc:docMk/>
            <pc:sldMk cId="984820775" sldId="270"/>
            <ac:spMk id="3" creationId="{00000000-0000-0000-0000-000000000000}"/>
          </ac:spMkLst>
        </pc:spChg>
      </pc:sldChg>
      <pc:sldChg chg="modSp add modAnim">
        <pc:chgData name="Sue Watkins" userId="25d3bb31-f02f-4013-9d1f-97362cd412d0" providerId="ADAL" clId="{83325154-7D92-4A25-83D3-2A6085EC3CF3}" dt="2023-03-25T21:56:45.415" v="1699" actId="20577"/>
        <pc:sldMkLst>
          <pc:docMk/>
          <pc:sldMk cId="2613554338" sldId="271"/>
        </pc:sldMkLst>
        <pc:spChg chg="mod">
          <ac:chgData name="Sue Watkins" userId="25d3bb31-f02f-4013-9d1f-97362cd412d0" providerId="ADAL" clId="{83325154-7D92-4A25-83D3-2A6085EC3CF3}" dt="2023-03-25T21:56:45.415" v="1699" actId="20577"/>
          <ac:spMkLst>
            <pc:docMk/>
            <pc:sldMk cId="2613554338" sldId="271"/>
            <ac:spMk id="2" creationId="{00000000-0000-0000-0000-000000000000}"/>
          </ac:spMkLst>
        </pc:spChg>
        <pc:spChg chg="mod">
          <ac:chgData name="Sue Watkins" userId="25d3bb31-f02f-4013-9d1f-97362cd412d0" providerId="ADAL" clId="{83325154-7D92-4A25-83D3-2A6085EC3CF3}" dt="2023-03-25T21:50:51.168" v="1351" actId="27636"/>
          <ac:spMkLst>
            <pc:docMk/>
            <pc:sldMk cId="2613554338" sldId="271"/>
            <ac:spMk id="3" creationId="{00000000-0000-0000-0000-000000000000}"/>
          </ac:spMkLst>
        </pc:sp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227C034-B2A9-4179-BCD6-DDDC586FD127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1DA92E6-4A1A-4315-89C5-3FE330C07F5D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657350" y="4464028"/>
            <a:ext cx="6858000" cy="1194650"/>
          </a:xfrm>
        </p:spPr>
        <p:txBody>
          <a:bodyPr wrap="none" anchor="t">
            <a:normAutofit/>
          </a:bodyPr>
          <a:lstStyle>
            <a:lvl1pPr algn="r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657349" y="3829878"/>
            <a:ext cx="6858000" cy="618523"/>
          </a:xfrm>
        </p:spPr>
        <p:txBody>
          <a:bodyPr anchor="b">
            <a:normAutofit/>
          </a:bodyPr>
          <a:lstStyle>
            <a:lvl1pPr marL="0" indent="0" algn="r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774139"/>
      </p:ext>
    </p:extLst>
  </p:cSld>
  <p:clrMapOvr>
    <a:masterClrMapping/>
  </p:clrMapOvr>
  <p:transition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4072905"/>
      </p:ext>
    </p:extLst>
  </p:cSld>
  <p:clrMapOvr>
    <a:masterClrMapping/>
  </p:clrMapOvr>
  <p:transition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640899" y="4464028"/>
            <a:ext cx="6858000" cy="1194650"/>
          </a:xfrm>
        </p:spPr>
        <p:txBody>
          <a:bodyPr wrap="none" anchor="t">
            <a:normAutofit/>
          </a:bodyPr>
          <a:lstStyle>
            <a:lvl1pPr algn="l">
              <a:defRPr sz="7200" b="0" spc="-225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640899" y="3829878"/>
            <a:ext cx="6858000" cy="617822"/>
          </a:xfrm>
        </p:spPr>
        <p:txBody>
          <a:bodyPr anchor="b">
            <a:normAutofit/>
          </a:bodyPr>
          <a:lstStyle>
            <a:lvl1pPr marL="0" indent="0" algn="l">
              <a:buNone/>
              <a:defRPr sz="240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689822"/>
      </p:ext>
    </p:extLst>
  </p:cSld>
  <p:clrMapOvr>
    <a:masterClrMapping/>
  </p:clrMapOvr>
  <p:transition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40000" y="1825625"/>
            <a:ext cx="3768912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39880" y="1825625"/>
            <a:ext cx="377547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49089193"/>
      </p:ext>
    </p:extLst>
  </p:cSld>
  <p:clrMapOvr>
    <a:masterClrMapping/>
  </p:clrMapOvr>
  <p:transition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681163"/>
            <a:ext cx="3768912" cy="823912"/>
          </a:xfrm>
        </p:spPr>
        <p:txBody>
          <a:bodyPr anchor="b">
            <a:normAutofit/>
          </a:bodyPr>
          <a:lstStyle>
            <a:lvl1pPr marL="0" indent="0">
              <a:buNone/>
              <a:defRPr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40000" y="2505075"/>
            <a:ext cx="376891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39880" y="1681163"/>
            <a:ext cx="3776661" cy="823912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0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39880" y="2505075"/>
            <a:ext cx="377666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263"/>
      </p:ext>
    </p:extLst>
  </p:cSld>
  <p:clrMapOvr>
    <a:masterClrMapping/>
  </p:clrMapOvr>
  <p:transition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9694132"/>
      </p:ext>
    </p:extLst>
  </p:cSld>
  <p:clrMapOvr>
    <a:masterClrMapping/>
  </p:clrMapOvr>
  <p:transition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308594"/>
      </p:ext>
    </p:extLst>
  </p:cSld>
  <p:clrMapOvr>
    <a:masterClrMapping/>
  </p:clrMapOvr>
  <p:transition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681079"/>
      </p:ext>
    </p:extLst>
  </p:cSld>
  <p:clrMapOvr>
    <a:masterClrMapping/>
  </p:clrMapOvr>
  <p:transition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40000" y="2057400"/>
            <a:ext cx="2739019" cy="3811588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303349"/>
      </p:ext>
    </p:extLst>
  </p:cSld>
  <p:clrMapOvr>
    <a:masterClrMapping/>
  </p:clrMapOvr>
  <p:transition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367161"/>
            <a:ext cx="7886700" cy="819355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29841" y="987426"/>
            <a:ext cx="7886700" cy="3379735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5186516"/>
            <a:ext cx="7885509" cy="682472"/>
          </a:xfrm>
        </p:spPr>
        <p:txBody>
          <a:bodyPr/>
          <a:lstStyle>
            <a:lvl1pPr marL="0" indent="0">
              <a:buNone/>
              <a:defRPr sz="120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88805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3534344"/>
          </a:xfrm>
        </p:spPr>
        <p:txBody>
          <a:bodyPr anchor="ctr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489399"/>
            <a:ext cx="7885509" cy="1501826"/>
          </a:xfrm>
        </p:spPr>
        <p:txBody>
          <a:bodyPr anchor="ctr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546600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365125"/>
            <a:ext cx="6977064" cy="2992904"/>
          </a:xfrm>
        </p:spPr>
        <p:txBody>
          <a:bodyPr anchor="ctr"/>
          <a:lstStyle>
            <a:lvl1pPr>
              <a:defRPr sz="33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365557"/>
            <a:ext cx="6564224" cy="54896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8650" y="4501729"/>
            <a:ext cx="7884318" cy="1489496"/>
          </a:xfrm>
        </p:spPr>
        <p:txBody>
          <a:bodyPr anchor="ctr">
            <a:normAutofit/>
          </a:bodyPr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  <p:sp>
        <p:nvSpPr>
          <p:cNvPr id="9" name="TextBox 8"/>
          <p:cNvSpPr txBox="1"/>
          <p:nvPr/>
        </p:nvSpPr>
        <p:spPr>
          <a:xfrm>
            <a:off x="833283" y="786824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6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7828359" y="2743200"/>
            <a:ext cx="457200" cy="584776"/>
          </a:xfrm>
          <a:prstGeom prst="rect">
            <a:avLst/>
          </a:prstGeom>
        </p:spPr>
        <p:txBody>
          <a:bodyPr vert="horz" lIns="68580" tIns="34290" rIns="68580" bIns="3429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6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96329510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326968"/>
            <a:ext cx="7886700" cy="2511835"/>
          </a:xfrm>
        </p:spPr>
        <p:txBody>
          <a:bodyPr anchor="b">
            <a:normAutofit/>
          </a:bodyPr>
          <a:lstStyle>
            <a:lvl1pPr>
              <a:defRPr sz="405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4850581"/>
            <a:ext cx="7885509" cy="1140644"/>
          </a:xfrm>
        </p:spPr>
        <p:txBody>
          <a:bodyPr anchor="t"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613477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1002961" y="1885950"/>
            <a:ext cx="2210150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1017598" y="2571750"/>
            <a:ext cx="2195513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40996" y="1885950"/>
            <a:ext cx="2202181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433081" y="2571750"/>
            <a:ext cx="2210096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71777" y="1885950"/>
            <a:ext cx="2199085" cy="576262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180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/>
              <a:t>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871777" y="2571750"/>
            <a:ext cx="2199085" cy="3589338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4525925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999064" y="4297503"/>
            <a:ext cx="2205038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999064" y="2256354"/>
            <a:ext cx="2205038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999064" y="4873766"/>
            <a:ext cx="220503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26748" y="4297503"/>
            <a:ext cx="2197894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26747" y="2256354"/>
            <a:ext cx="2197894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425733" y="4873765"/>
            <a:ext cx="2200805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853242" y="4297503"/>
            <a:ext cx="2199085" cy="576262"/>
          </a:xfrm>
        </p:spPr>
        <p:txBody>
          <a:bodyPr anchor="b">
            <a:noAutofit/>
          </a:bodyPr>
          <a:lstStyle>
            <a:lvl1pPr marL="0" indent="0">
              <a:buNone/>
              <a:defRPr sz="180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853241" y="2256354"/>
            <a:ext cx="2199085" cy="1524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200"/>
            </a:lvl1pPr>
            <a:lvl2pPr marL="342900" indent="0">
              <a:buNone/>
              <a:defRPr sz="1200"/>
            </a:lvl2pPr>
            <a:lvl3pPr marL="685800" indent="0">
              <a:buNone/>
              <a:defRPr sz="1200"/>
            </a:lvl3pPr>
            <a:lvl4pPr marL="1028700" indent="0">
              <a:buNone/>
              <a:defRPr sz="1200"/>
            </a:lvl4pPr>
            <a:lvl5pPr marL="1371600" indent="0">
              <a:buNone/>
              <a:defRPr sz="1200"/>
            </a:lvl5pPr>
            <a:lvl6pPr marL="1714500" indent="0">
              <a:buNone/>
              <a:defRPr sz="1200"/>
            </a:lvl6pPr>
            <a:lvl7pPr marL="2057400" indent="0">
              <a:buNone/>
              <a:defRPr sz="1200"/>
            </a:lvl7pPr>
            <a:lvl8pPr marL="2400300" indent="0">
              <a:buNone/>
              <a:defRPr sz="1200"/>
            </a:lvl8pPr>
            <a:lvl9pPr marL="2743200" indent="0">
              <a:buNone/>
              <a:defRPr sz="12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853148" y="4873763"/>
            <a:ext cx="2201998" cy="659189"/>
          </a:xfrm>
        </p:spPr>
        <p:txBody>
          <a:bodyPr anchor="t">
            <a:normAutofit/>
          </a:bodyPr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1652714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71459433"/>
      </p:ext>
    </p:extLst>
  </p:cSld>
  <p:clrMapOvr>
    <a:masterClrMapping/>
  </p:clrMapOvr>
  <p:transition>
    <p:wipe dir="d"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9849100"/>
      </p:ext>
    </p:extLst>
  </p:cSld>
  <p:clrMapOvr>
    <a:masterClrMapping/>
  </p:clrMapOvr>
  <p:transition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333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40000" y="1825625"/>
            <a:ext cx="767535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B5C12DBC-0B81-4D65-ACC0-E96BF86BC1D8}" type="datetimeFigureOut">
              <a:rPr lang="en-GB" smtClean="0"/>
              <a:pPr/>
              <a:t>25/03/2023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D2597883-48D6-4D9C-96F1-B24BEE2AF4F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9062597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ransition>
    <p:wipe dir="d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40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4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mailto:office@altrinchamceprimaryschool.co.uk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26876" y="2445826"/>
            <a:ext cx="7379828" cy="733052"/>
          </a:xfrm>
        </p:spPr>
        <p:txBody>
          <a:bodyPr>
            <a:normAutofit/>
          </a:bodyPr>
          <a:lstStyle/>
          <a:p>
            <a:r>
              <a:rPr lang="en-GB" sz="3600" dirty="0">
                <a:latin typeface="Calibri" panose="020F0502020204030204" pitchFamily="34" charset="0"/>
                <a:cs typeface="Calibri" panose="020F0502020204030204" pitchFamily="34" charset="0"/>
              </a:rPr>
              <a:t>KEY  STAGE  TWO  SATs : MAY 2023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30750" y="3329361"/>
            <a:ext cx="8062912" cy="1752600"/>
          </a:xfrm>
        </p:spPr>
        <p:txBody>
          <a:bodyPr/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Information  for Year 6 Parents and Carers</a:t>
            </a:r>
          </a:p>
          <a:p>
            <a:endParaRPr lang="en-GB" dirty="0"/>
          </a:p>
        </p:txBody>
      </p:sp>
      <p:grpSp>
        <p:nvGrpSpPr>
          <p:cNvPr id="4" name="Group 3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5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6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111"/>
            <a:ext cx="5280357" cy="1759705"/>
          </a:xfrm>
          <a:prstGeom prst="rect">
            <a:avLst/>
          </a:prstGeom>
        </p:spPr>
      </p:pic>
    </p:spTree>
  </p:cSld>
  <p:clrMapOvr>
    <a:masterClrMapping/>
  </p:clrMapOvr>
  <p:transition>
    <p:wipe dir="d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5633201" cy="92598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Dates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908720"/>
            <a:ext cx="8784976" cy="4680520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SATs week will still take place in the fourth week after the Easter holidays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This is the week of the Coronation Bank Holiday Monday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SATs now take place from Tuesday-Friday:</a:t>
            </a:r>
          </a:p>
          <a:p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TUESDAY 9</a:t>
            </a:r>
            <a:r>
              <a:rPr lang="en-GB" sz="23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 MAY               GRAMMAR, PUNCTUATION AND SPELLING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WEDNESDAY 10</a:t>
            </a:r>
            <a:r>
              <a:rPr lang="en-GB" sz="23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 MAY     READING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THURSDAY 11</a:t>
            </a:r>
            <a:r>
              <a:rPr lang="en-GB" sz="23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 MAY         MATHEMATICS PAPERS 1 AND 2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FRIDAY 12</a:t>
            </a:r>
            <a:r>
              <a:rPr lang="en-GB" sz="2300" baseline="30000" dirty="0">
                <a:latin typeface="Calibri" panose="020F0502020204030204" pitchFamily="34" charset="0"/>
                <a:cs typeface="Calibri" panose="020F0502020204030204" pitchFamily="34" charset="0"/>
              </a:rPr>
              <a:t>TH</a:t>
            </a: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 MAY                MATHEMATICS PAPER 3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271452801"/>
      </p:ext>
    </p:extLst>
  </p:cSld>
  <p:clrMapOvr>
    <a:masterClrMapping/>
  </p:clrMapOvr>
  <p:transition>
    <p:wipe dir="d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3"/>
            <a:ext cx="4966529" cy="479592"/>
          </a:xfrm>
        </p:spPr>
        <p:txBody>
          <a:bodyPr>
            <a:normAutofit fontScale="90000"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What are the tests?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692696"/>
            <a:ext cx="8784976" cy="5517232"/>
          </a:xfrm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GRAMMAR, PUNCTUATION AND SPELLING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Paper 1 consists of 50 questions in various formats, testing knowledge of word class, verb forms, sentence structure and punctuation; 45 minutes allowed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Paper 2 is a spelling test; the children have a paper with twenty sentences, each with a missing word to spell, dictated by the teacher</a:t>
            </a:r>
          </a:p>
          <a:p>
            <a:pPr marL="0" indent="0">
              <a:buNone/>
            </a:pPr>
            <a:endParaRPr lang="en-GB" sz="2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READING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One hour to complete a reading booklet comprising three short texts with a set of questions on each. </a:t>
            </a:r>
          </a:p>
          <a:p>
            <a:pPr marL="0" indent="0">
              <a:buNone/>
            </a:pPr>
            <a:endParaRPr lang="en-GB" sz="2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MATHEMATICS PAPER 1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Paper 1 is a 30 minute arithmetic test; children have 36 questions to answer, worth 40 marks</a:t>
            </a:r>
          </a:p>
          <a:p>
            <a:pPr marL="0" indent="0">
              <a:buNone/>
            </a:pPr>
            <a:endParaRPr lang="en-GB" sz="23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MATHEMATICS PAPERS 2 AND 3</a:t>
            </a:r>
          </a:p>
          <a:p>
            <a:pPr marL="0" indent="0">
              <a:buNone/>
            </a:pPr>
            <a:r>
              <a:rPr lang="en-GB" sz="2300" dirty="0">
                <a:latin typeface="Calibri" panose="020F0502020204030204" pitchFamily="34" charset="0"/>
                <a:cs typeface="Calibri" panose="020F0502020204030204" pitchFamily="34" charset="0"/>
              </a:rPr>
              <a:t>Two forty minute papers which are a mixture of 1, 2 and 3 mark reasoning questions including drawing and explanations; each paper is  worth 35 marks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613554338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7918857" cy="92598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How do we support the children?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088740"/>
            <a:ext cx="8784976" cy="4680520"/>
          </a:xfrm>
        </p:spPr>
        <p:txBody>
          <a:bodyPr>
            <a:normAutofit fontScale="92500"/>
          </a:bodyPr>
          <a:lstStyle/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Children are well-prepared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Practice tests each half term in Year 6, using past papers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Last practice in the room where they will sit for tests in May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Test-technique, as well as curriculum content, has been taught extensively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“Low stakes” testing part of everyday learning culture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“No pressure” approach – children encouraged to do their best and make progress for its own sake:</a:t>
            </a:r>
          </a:p>
          <a:p>
            <a:pPr marL="342900" lvl="1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“We don’t learn in order to do better in tests;</a:t>
            </a:r>
          </a:p>
          <a:p>
            <a:pPr marL="342900" lvl="1" indent="0">
              <a:buNone/>
            </a:pPr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       we do tests to get better at learning.”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1121581616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7918857" cy="92598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What will happen in SATs week?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088740"/>
            <a:ext cx="8784976" cy="4680520"/>
          </a:xfrm>
        </p:spPr>
        <p:txBody>
          <a:bodyPr>
            <a:norm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Children invited to arrive at school at 8:30 am for a shared “SATs Breakfast”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Breakfast in Kingfisher classroom, then children register in own classes as usual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Lunch at usual time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No-pressure, calm, positive atmosphere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Broad curriculum outside of test times – no cramming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Maybe a little treat at the end of the week!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2158933720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7918857" cy="92598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What can parents and carers do?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179512" y="1088740"/>
            <a:ext cx="8784976" cy="4680520"/>
          </a:xfrm>
        </p:spPr>
        <p:txBody>
          <a:bodyPr>
            <a:normAutofit/>
          </a:bodyPr>
          <a:lstStyle/>
          <a:p>
            <a:endParaRPr lang="en-GB" sz="2800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Ensure your child gets a good night’s sleep before the tests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Try to have a “business as usual” approach – no need to be anxious or stressed</a:t>
            </a:r>
          </a:p>
          <a:p>
            <a:r>
              <a:rPr lang="en-GB" sz="2800" dirty="0">
                <a:latin typeface="Calibri" panose="020F0502020204030204" pitchFamily="34" charset="0"/>
                <a:cs typeface="Calibri" panose="020F0502020204030204" pitchFamily="34" charset="0"/>
              </a:rPr>
              <a:t>Inform school as soon as possible if your child is unwell – there is no “catch-up” facility, tests must be taken on the stipulated day or not at all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984820775"/>
      </p:ext>
    </p:extLst>
  </p:cSld>
  <p:clrMapOvr>
    <a:masterClrMapping/>
  </p:clrMapOvr>
  <p:transition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325551" y="96472"/>
            <a:ext cx="5633201" cy="925985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Questions</a:t>
            </a:r>
          </a:p>
        </p:txBody>
      </p:sp>
      <p:sp>
        <p:nvSpPr>
          <p:cNvPr id="2" name="Content Placeholder 1"/>
          <p:cNvSpPr>
            <a:spLocks noGrp="1"/>
          </p:cNvSpPr>
          <p:nvPr>
            <p:ph idx="1"/>
          </p:nvPr>
        </p:nvSpPr>
        <p:spPr>
          <a:xfrm>
            <a:off x="323528" y="908720"/>
            <a:ext cx="8568952" cy="3960336"/>
          </a:xfrm>
        </p:spPr>
        <p:txBody>
          <a:bodyPr>
            <a:normAutofit/>
          </a:bodyPr>
          <a:lstStyle/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Mrs Watkins and Mrs Allan will be happy to answer any questions you might have – speak to us at pick-up time, message us on Seesaw or contact us via the office</a:t>
            </a:r>
          </a:p>
          <a:p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Telephone or email the school office at</a:t>
            </a: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  <a:hlinkClick r:id="rId2"/>
              </a:rPr>
              <a:t>office@altrinchamceprimaryschool.co.uk</a:t>
            </a: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indent="0">
              <a:buNone/>
            </a:pPr>
            <a:r>
              <a:rPr lang="en-GB" dirty="0">
                <a:latin typeface="Calibri" panose="020F0502020204030204" pitchFamily="34" charset="0"/>
                <a:cs typeface="Calibri" panose="020F0502020204030204" pitchFamily="34" charset="0"/>
              </a:rPr>
              <a:t>	</a:t>
            </a:r>
          </a:p>
          <a:p>
            <a:pPr marL="0" indent="0">
              <a:buNone/>
            </a:pPr>
            <a:endParaRPr lang="en-GB" dirty="0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23528" y="4869056"/>
            <a:ext cx="822372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/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</a:rPr>
              <a:t>Thank you for listening!</a:t>
            </a:r>
            <a:endParaRPr lang="en-US" sz="5400" b="1" cap="none" spc="0" dirty="0">
              <a:ln w="9525">
                <a:solidFill>
                  <a:schemeClr val="bg1"/>
                </a:solidFill>
                <a:prstDash val="solid"/>
              </a:ln>
              <a:solidFill>
                <a:schemeClr val="accent5"/>
              </a:solidFill>
              <a:effectLst>
                <a:outerShdw blurRad="12700" dist="38100" dir="2700000" algn="tl" rotWithShape="0">
                  <a:schemeClr val="accent5">
                    <a:lumMod val="60000"/>
                    <a:lumOff val="40000"/>
                  </a:schemeClr>
                </a:outerShdw>
              </a:effectLst>
            </a:endParaRPr>
          </a:p>
        </p:txBody>
      </p:sp>
      <p:grpSp>
        <p:nvGrpSpPr>
          <p:cNvPr id="5" name="Group 4"/>
          <p:cNvGrpSpPr/>
          <p:nvPr/>
        </p:nvGrpSpPr>
        <p:grpSpPr>
          <a:xfrm>
            <a:off x="0" y="6209928"/>
            <a:ext cx="9144000" cy="648072"/>
            <a:chOff x="0" y="6209928"/>
            <a:chExt cx="9144000" cy="648072"/>
          </a:xfrm>
        </p:grpSpPr>
        <p:sp>
          <p:nvSpPr>
            <p:cNvPr id="6" name="Subtitle 2"/>
            <p:cNvSpPr txBox="1">
              <a:spLocks/>
            </p:cNvSpPr>
            <p:nvPr/>
          </p:nvSpPr>
          <p:spPr>
            <a:xfrm>
              <a:off x="0" y="6237312"/>
              <a:ext cx="9144000" cy="620688"/>
            </a:xfrm>
            <a:prstGeom prst="rect">
              <a:avLst/>
            </a:prstGeom>
            <a:solidFill>
              <a:schemeClr val="accent1">
                <a:lumMod val="60000"/>
                <a:lumOff val="40000"/>
              </a:schemeClr>
            </a:solidFill>
          </p:spPr>
          <p:txBody>
            <a:bodyPr vert="horz" lIns="91440" tIns="45720" rIns="91440" bIns="45720" rtlCol="0">
              <a:normAutofit/>
            </a:bodyPr>
            <a:lstStyle/>
            <a:p>
              <a:pPr marL="0" marR="0" lvl="0" indent="0" algn="ctr" defTabSz="914400" rtl="0" eaLnBrk="1" fontAlgn="auto" latinLnBrk="0" hangingPunct="1">
                <a:lnSpc>
                  <a:spcPct val="100000"/>
                </a:lnSpc>
                <a:spcBef>
                  <a:spcPct val="20000"/>
                </a:spcBef>
                <a:spcAft>
                  <a:spcPts val="0"/>
                </a:spcAft>
                <a:buClrTx/>
                <a:buSzTx/>
                <a:buFont typeface="Arial" pitchFamily="34" charset="0"/>
                <a:buNone/>
                <a:tabLst/>
                <a:defRPr/>
              </a:pPr>
              <a:r>
                <a:rPr kumimoji="0" lang="en-GB" sz="3200" b="0" i="0" u="none" strike="noStrike" kern="1200" cap="none" spc="0" normalizeH="0" baseline="0" noProof="0" dirty="0">
                  <a:ln>
                    <a:noFill/>
                  </a:ln>
                  <a:solidFill>
                    <a:schemeClr val="bg2"/>
                  </a:solidFill>
                  <a:effectLst/>
                  <a:uLnTx/>
                  <a:uFillTx/>
                  <a:latin typeface="Berlin Sans FB" pitchFamily="34" charset="0"/>
                  <a:ea typeface="+mn-ea"/>
                  <a:cs typeface="+mn-cs"/>
                </a:rPr>
                <a:t>       Altrincham Church of England Primary School</a:t>
              </a:r>
            </a:p>
          </p:txBody>
        </p:sp>
        <p:pic>
          <p:nvPicPr>
            <p:cNvPr id="7" name="Picture 2" descr="Image result for Altrincham CE primary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179512" y="6209928"/>
              <a:ext cx="648072" cy="648072"/>
            </a:xfrm>
            <a:prstGeom prst="rect">
              <a:avLst/>
            </a:prstGeom>
            <a:noFill/>
          </p:spPr>
        </p:pic>
      </p:grpSp>
    </p:spTree>
    <p:extLst>
      <p:ext uri="{BB962C8B-B14F-4D97-AF65-F5344CB8AC3E}">
        <p14:creationId xmlns:p14="http://schemas.microsoft.com/office/powerpoint/2010/main" val="620306693"/>
      </p:ext>
    </p:extLst>
  </p:cSld>
  <p:clrMapOvr>
    <a:masterClrMapping/>
  </p:clrMapOvr>
  <p:transition>
    <p:wipe dir="d"/>
  </p:transition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メイリオ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4255A96E6120740B1E6CBAC606BD750" ma:contentTypeVersion="12" ma:contentTypeDescription="Create a new document." ma:contentTypeScope="" ma:versionID="85b254c0fe03faefc7d3cdc9aa656a78">
  <xsd:schema xmlns:xsd="http://www.w3.org/2001/XMLSchema" xmlns:xs="http://www.w3.org/2001/XMLSchema" xmlns:p="http://schemas.microsoft.com/office/2006/metadata/properties" xmlns:ns3="db8955e4-da99-4cd6-af02-583e826d2a6f" targetNamespace="http://schemas.microsoft.com/office/2006/metadata/properties" ma:root="true" ma:fieldsID="91567a9e1b27cb76142cc56abc035beb" ns3:_="">
    <xsd:import namespace="db8955e4-da99-4cd6-af02-583e826d2a6f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MediaServiceAutoTags" minOccurs="0"/>
                <xsd:element ref="ns3:MediaServiceGenerationTime" minOccurs="0"/>
                <xsd:element ref="ns3:MediaServiceEventHashCode" minOccurs="0"/>
                <xsd:element ref="ns3:_activity" minOccurs="0"/>
                <xsd:element ref="ns3:MediaServiceOCR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b8955e4-da99-4cd6-af02-583e826d2a6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1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2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_activity" ma:index="17" nillable="true" ma:displayName="_activity" ma:hidden="true" ma:internalName="_activity">
      <xsd:simpleType>
        <xsd:restriction base="dms:Note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db8955e4-da99-4cd6-af02-583e826d2a6f" xsi:nil="true"/>
  </documentManagement>
</p:properties>
</file>

<file path=customXml/itemProps1.xml><?xml version="1.0" encoding="utf-8"?>
<ds:datastoreItem xmlns:ds="http://schemas.openxmlformats.org/officeDocument/2006/customXml" ds:itemID="{EF0BA4BA-EAE9-4E82-BA4F-4768E5504809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b8955e4-da99-4cd6-af02-583e826d2a6f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93EF2296-BFFB-47AF-A870-D387C8BAF4A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829B1068-8FCA-47DA-812B-ADBD1CB4DE89}">
  <ds:schemaRefs>
    <ds:schemaRef ds:uri="http://schemas.microsoft.com/office/2006/metadata/properties"/>
    <ds:schemaRef ds:uri="http://schemas.microsoft.com/office/2006/documentManagement/types"/>
    <ds:schemaRef ds:uri="http://purl.org/dc/dcmitype/"/>
    <ds:schemaRef ds:uri="http://www.w3.org/XML/1998/namespace"/>
    <ds:schemaRef ds:uri="http://purl.org/dc/elements/1.1/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db8955e4-da99-4cd6-af02-583e826d2a6f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TM04033923[[fn=Depth]]</Template>
  <TotalTime>1892</TotalTime>
  <Words>554</Words>
  <Application>Microsoft Office PowerPoint</Application>
  <PresentationFormat>On-screen Show (4:3)</PresentationFormat>
  <Paragraphs>63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Berlin Sans FB</vt:lpstr>
      <vt:lpstr>Calibri</vt:lpstr>
      <vt:lpstr>Corbel</vt:lpstr>
      <vt:lpstr>Depth</vt:lpstr>
      <vt:lpstr>KEY  STAGE  TWO  SATs : MAY 2023</vt:lpstr>
      <vt:lpstr>Dates</vt:lpstr>
      <vt:lpstr>What are the tests?</vt:lpstr>
      <vt:lpstr>How do we support the children?</vt:lpstr>
      <vt:lpstr>What will happen in SATs week?</vt:lpstr>
      <vt:lpstr>What can parents and carers do?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Teacher</dc:creator>
  <cp:lastModifiedBy>Sue Watkins</cp:lastModifiedBy>
  <cp:revision>78</cp:revision>
  <dcterms:created xsi:type="dcterms:W3CDTF">2015-04-14T14:20:44Z</dcterms:created>
  <dcterms:modified xsi:type="dcterms:W3CDTF">2023-03-25T21:56:58Z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0x01010044255A96E6120740B1E6CBAC606BD750</vt:lpwstr>
  </property>
</Properties>
</file>