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9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5143500" type="screen16x9"/>
  <p:notesSz cx="6858000" cy="9144000"/>
  <p:embeddedFontLst>
    <p:embeddedFont>
      <p:font typeface="Rubik" panose="020B0604020202020204" charset="-79"/>
      <p:regular r:id="rId20"/>
      <p:bold r:id="rId21"/>
      <p:italic r:id="rId22"/>
      <p:boldItalic r:id="rId23"/>
    </p:embeddedFont>
    <p:embeddedFont>
      <p:font typeface="Lato" panose="020B0604020202020204" charset="0"/>
      <p:regular r:id="rId24"/>
      <p:bold r:id="rId25"/>
      <p:italic r:id="rId26"/>
      <p:boldItalic r:id="rId27"/>
    </p:embeddedFont>
    <p:embeddedFont>
      <p:font typeface="Indie Flower" panose="020B0604020202020204" charset="0"/>
      <p:regular r:id="rId28"/>
    </p:embeddedFont>
    <p:embeddedFont>
      <p:font typeface="Rubik Light" panose="020B0604020202020204" charset="-79"/>
      <p:regular r:id="rId29"/>
      <p:bold r:id="rId30"/>
      <p:italic r:id="rId31"/>
      <p:boldItalic r:id="rId32"/>
    </p:embeddedFont>
    <p:embeddedFont>
      <p:font typeface="Caveat" panose="020B0604020202020204" charset="0"/>
      <p:regular r:id="rId33"/>
      <p:bold r:id="rId3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E4392CB-721F-40CB-815E-728EDB5C0D7A}">
  <a:tblStyle styleId="{8E4392CB-721F-40CB-815E-728EDB5C0D7A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835" y="43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21" Type="http://schemas.openxmlformats.org/officeDocument/2006/relationships/font" Target="fonts/font2.fntdata"/><Relationship Id="rId34" Type="http://schemas.openxmlformats.org/officeDocument/2006/relationships/font" Target="fonts/font1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33" Type="http://schemas.openxmlformats.org/officeDocument/2006/relationships/font" Target="fonts/font14.fntdata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font" Target="fonts/font13.fntdata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openxmlformats.org/officeDocument/2006/relationships/font" Target="fonts/font1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font" Target="fonts/font11.fntdata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g3d817e37a3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" name="Google Shape;13;g3d817e37a3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g3c61e5efda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" name="Google Shape;24;g3c61e5efda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g3b037fe8d8_1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" name="Google Shape;31;g3b037fe8d8_1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g3e16fb633c_1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" name="Google Shape;42;g3e16fb633c_1_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g3e16fb633c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" name="Google Shape;49;g3e16fb633c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3e16fb633c_1_10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3e16fb633c_1_10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3c3d552210_0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3c3d552210_0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g3b037fe8d8_1_1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4" name="Google Shape;74;g3b037fe8d8_1_1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3cee70153f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g3cee70153f_0_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3cee70153f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3cee70153f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3cee70153f_0_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g3cee70153f_0_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3cee70153f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g3cee70153f_0_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3cee70153f_0_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" name="Google Shape;119;g3cee70153f_0_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3b037fe8d8_1_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Google Shape;128;g3b037fe8d8_1_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g3cee70153f_0_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" name="Google Shape;141;g3cee70153f_0_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g3e16fb633c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0" name="Google Shape;150;g3e16fb633c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g3cee70153f_0_2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9" name="Google Shape;159;g3cee70153f_0_2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CUSTOM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oogle Shape;6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476875" y="4767625"/>
            <a:ext cx="2532437" cy="240275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7;p1"/>
          <p:cNvSpPr txBox="1"/>
          <p:nvPr/>
        </p:nvSpPr>
        <p:spPr>
          <a:xfrm>
            <a:off x="622525" y="4720200"/>
            <a:ext cx="5026500" cy="33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 b="1">
                <a:solidFill>
                  <a:srgbClr val="999999"/>
                </a:solidFill>
                <a:latin typeface="Lato"/>
                <a:ea typeface="Lato"/>
                <a:cs typeface="Lato"/>
                <a:sym typeface="Lato"/>
              </a:rPr>
              <a:t>commonsense.org/education</a:t>
            </a:r>
            <a:r>
              <a:rPr lang="en" sz="800">
                <a:solidFill>
                  <a:srgbClr val="999999"/>
                </a:solidFill>
                <a:latin typeface="Lato"/>
                <a:ea typeface="Lato"/>
                <a:cs typeface="Lato"/>
                <a:sym typeface="Lato"/>
              </a:rPr>
              <a:t> </a:t>
            </a:r>
            <a:endParaRPr sz="600">
              <a:solidFill>
                <a:srgbClr val="999999"/>
              </a:solidFill>
              <a:latin typeface="Lato"/>
              <a:ea typeface="Lato"/>
              <a:cs typeface="Lato"/>
              <a:sym typeface="La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00">
                <a:solidFill>
                  <a:srgbClr val="999999"/>
                </a:solidFill>
                <a:highlight>
                  <a:srgbClr val="FFFFFF"/>
                </a:highlight>
                <a:latin typeface="Lato"/>
                <a:ea typeface="Lato"/>
                <a:cs typeface="Lato"/>
                <a:sym typeface="Lato"/>
              </a:rPr>
              <a:t>Shareable with attribution for noncommercial use. Remixing is permitted.</a:t>
            </a:r>
            <a:endParaRPr sz="600">
              <a:solidFill>
                <a:srgbClr val="999999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8" name="Google Shape;8;p1"/>
          <p:cNvPicPr preferRelativeResize="0"/>
          <p:nvPr/>
        </p:nvPicPr>
        <p:blipFill rotWithShape="1">
          <a:blip r:embed="rId4">
            <a:alphaModFix/>
          </a:blip>
          <a:srcRect l="357" r="357"/>
          <a:stretch/>
        </p:blipFill>
        <p:spPr>
          <a:xfrm>
            <a:off x="134575" y="4835977"/>
            <a:ext cx="487950" cy="171950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Google Shape;9;p1"/>
          <p:cNvSpPr/>
          <p:nvPr/>
        </p:nvSpPr>
        <p:spPr>
          <a:xfrm>
            <a:off x="0" y="4656675"/>
            <a:ext cx="9144000" cy="9600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commonsense.org/education/videos/my-media-balance" TargetMode="External"/><Relationship Id="rId5" Type="http://schemas.openxmlformats.org/officeDocument/2006/relationships/image" Target="../media/image15.jpg"/><Relationship Id="rId4" Type="http://schemas.openxmlformats.org/officeDocument/2006/relationships/hyperlink" Target="http://www.youtube.com/watch?v=USlHaqNfwK4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/>
          <p:nvPr/>
        </p:nvSpPr>
        <p:spPr>
          <a:xfrm>
            <a:off x="-150" y="-3075"/>
            <a:ext cx="3631200" cy="51609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" name="Google Shape;16;p3"/>
          <p:cNvSpPr txBox="1"/>
          <p:nvPr/>
        </p:nvSpPr>
        <p:spPr>
          <a:xfrm>
            <a:off x="193350" y="1741900"/>
            <a:ext cx="3207300" cy="241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latin typeface="Rubik"/>
                <a:ea typeface="Rubik"/>
                <a:cs typeface="Rubik"/>
                <a:sym typeface="Rubik"/>
              </a:rPr>
              <a:t>My Media Choices</a:t>
            </a:r>
            <a:endParaRPr sz="3600">
              <a:latin typeface="Rubik"/>
              <a:ea typeface="Rubik"/>
              <a:cs typeface="Rubik"/>
              <a:sym typeface="Rubik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600">
              <a:latin typeface="Rubik Light"/>
              <a:ea typeface="Rubik Light"/>
              <a:cs typeface="Rubik Light"/>
              <a:sym typeface="Rubik Light"/>
            </a:endParaRPr>
          </a:p>
        </p:txBody>
      </p:sp>
      <p:pic>
        <p:nvPicPr>
          <p:cNvPr id="17" name="Google Shape;17;p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79275" y="4563276"/>
            <a:ext cx="3064000" cy="290700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Google Shape;18;p3"/>
          <p:cNvSpPr/>
          <p:nvPr/>
        </p:nvSpPr>
        <p:spPr>
          <a:xfrm rot="10800000" flipH="1">
            <a:off x="280125" y="4329642"/>
            <a:ext cx="3063300" cy="3450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" name="Google Shape;19;p3"/>
          <p:cNvSpPr txBox="1"/>
          <p:nvPr/>
        </p:nvSpPr>
        <p:spPr>
          <a:xfrm>
            <a:off x="193350" y="1423068"/>
            <a:ext cx="2921400" cy="4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999999"/>
                </a:solidFill>
                <a:latin typeface="Rubik"/>
                <a:ea typeface="Rubik"/>
                <a:cs typeface="Rubik"/>
                <a:sym typeface="Rubik"/>
              </a:rPr>
              <a:t>DIGITAL CITIZENSHIP | GRADE 4</a:t>
            </a:r>
            <a:endParaRPr sz="1200">
              <a:solidFill>
                <a:srgbClr val="999999"/>
              </a:solidFill>
            </a:endParaRPr>
          </a:p>
        </p:txBody>
      </p:sp>
      <p:pic>
        <p:nvPicPr>
          <p:cNvPr id="20" name="Google Shape;20;p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-11850" y="0"/>
            <a:ext cx="3642899" cy="910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Google Shape;21;p3"/>
          <p:cNvPicPr preferRelativeResize="0"/>
          <p:nvPr/>
        </p:nvPicPr>
        <p:blipFill rotWithShape="1">
          <a:blip r:embed="rId5">
            <a:alphaModFix/>
          </a:blip>
          <a:srcRect l="18495" t="1401" r="9675" b="-108"/>
          <a:stretch/>
        </p:blipFill>
        <p:spPr>
          <a:xfrm>
            <a:off x="3631050" y="-3075"/>
            <a:ext cx="5512950" cy="5160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4"/>
          <p:cNvSpPr txBox="1"/>
          <p:nvPr/>
        </p:nvSpPr>
        <p:spPr>
          <a:xfrm>
            <a:off x="-175" y="627725"/>
            <a:ext cx="9144000" cy="306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6900"/>
              </a:buClr>
              <a:buSzPts val="2000"/>
              <a:buFont typeface="Lato"/>
              <a:buNone/>
            </a:pPr>
            <a:r>
              <a:rPr lang="en" sz="3000">
                <a:latin typeface="Rubik"/>
                <a:ea typeface="Rubik"/>
                <a:cs typeface="Rubik"/>
                <a:sym typeface="Rubik"/>
              </a:rPr>
              <a:t>Essential Question</a:t>
            </a:r>
            <a:endParaRPr sz="3000" b="0" i="0" u="none" strike="noStrike" cap="none">
              <a:latin typeface="Lato"/>
              <a:ea typeface="Lato"/>
              <a:cs typeface="Lato"/>
              <a:sym typeface="Lato"/>
            </a:endParaRPr>
          </a:p>
          <a:p>
            <a:pPr marL="0" marR="0" lvl="0" indent="0" algn="ctr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FF8855"/>
              </a:buClr>
              <a:buSzPts val="1600"/>
              <a:buFont typeface="Lato"/>
              <a:buNone/>
            </a:pPr>
            <a:r>
              <a:rPr lang="en" sz="2400" b="1">
                <a:solidFill>
                  <a:srgbClr val="44AA00"/>
                </a:solidFill>
                <a:latin typeface="Indie Flower"/>
                <a:ea typeface="Indie Flower"/>
                <a:cs typeface="Indie Flower"/>
                <a:sym typeface="Indie Flower"/>
              </a:rPr>
              <a:t/>
            </a:r>
            <a:br>
              <a:rPr lang="en" sz="2400" b="1">
                <a:solidFill>
                  <a:srgbClr val="44AA00"/>
                </a:solidFill>
                <a:latin typeface="Indie Flower"/>
                <a:ea typeface="Indie Flower"/>
                <a:cs typeface="Indie Flower"/>
                <a:sym typeface="Indie Flower"/>
              </a:rPr>
            </a:br>
            <a:r>
              <a:rPr lang="en" sz="2400" b="1">
                <a:solidFill>
                  <a:srgbClr val="44AA00"/>
                </a:solidFill>
                <a:latin typeface="Indie Flower"/>
                <a:ea typeface="Indie Flower"/>
                <a:cs typeface="Indie Flower"/>
                <a:sym typeface="Indie Flower"/>
              </a:rPr>
              <a:t>What makes a healthy media choice?</a:t>
            </a:r>
            <a:endParaRPr sz="2400" b="1" i="0" u="none" strike="noStrike" cap="none">
              <a:solidFill>
                <a:srgbClr val="44AA00"/>
              </a:solidFill>
              <a:latin typeface="Indie Flower"/>
              <a:ea typeface="Indie Flower"/>
              <a:cs typeface="Indie Flower"/>
              <a:sym typeface="Indie Flower"/>
            </a:endParaRPr>
          </a:p>
        </p:txBody>
      </p:sp>
      <p:pic>
        <p:nvPicPr>
          <p:cNvPr id="27" name="Google Shape;27;p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27300" y="2228259"/>
            <a:ext cx="319200" cy="414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Google Shape;28;p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10800000">
            <a:off x="6898200" y="2511947"/>
            <a:ext cx="319200" cy="414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5"/>
          <p:cNvSpPr txBox="1"/>
          <p:nvPr/>
        </p:nvSpPr>
        <p:spPr>
          <a:xfrm>
            <a:off x="0" y="315192"/>
            <a:ext cx="9144000" cy="42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latin typeface="Rubik"/>
                <a:ea typeface="Rubik"/>
                <a:cs typeface="Rubik"/>
                <a:sym typeface="Rubik"/>
              </a:rPr>
              <a:t>Learning Objectives</a:t>
            </a:r>
            <a:endParaRPr sz="3000"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34" name="Google Shape;34;p5"/>
          <p:cNvSpPr txBox="1"/>
          <p:nvPr/>
        </p:nvSpPr>
        <p:spPr>
          <a:xfrm>
            <a:off x="2130350" y="925900"/>
            <a:ext cx="5657100" cy="3422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>
            <a:noAutofit/>
          </a:bodyPr>
          <a:lstStyle/>
          <a:p>
            <a:pPr marL="0" marR="0" lvl="0" indent="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rgbClr val="249910"/>
              </a:buClr>
              <a:buSzPts val="1920"/>
              <a:buFont typeface="Lato"/>
              <a:buNone/>
            </a:pPr>
            <a:r>
              <a:rPr lang="en" sz="2000">
                <a:latin typeface="Lato"/>
                <a:ea typeface="Lato"/>
                <a:cs typeface="Lato"/>
                <a:sym typeface="Lato"/>
              </a:rPr>
              <a:t>Learn the </a:t>
            </a:r>
            <a:r>
              <a:rPr lang="en" sz="2000" i="1">
                <a:latin typeface="Lato"/>
                <a:ea typeface="Lato"/>
                <a:cs typeface="Lato"/>
                <a:sym typeface="Lato"/>
              </a:rPr>
              <a:t>What? When? How Much?</a:t>
            </a:r>
            <a:r>
              <a:rPr lang="en" sz="2000">
                <a:latin typeface="Lato"/>
                <a:ea typeface="Lato"/>
                <a:cs typeface="Lato"/>
                <a:sym typeface="Lato"/>
              </a:rPr>
              <a:t> framework for describing different media choices.</a:t>
            </a:r>
            <a:endParaRPr sz="2000">
              <a:latin typeface="Lato"/>
              <a:ea typeface="Lato"/>
              <a:cs typeface="Lato"/>
              <a:sym typeface="Lato"/>
            </a:endParaRPr>
          </a:p>
          <a:p>
            <a:pPr marL="0" marR="0" lvl="0" indent="0" algn="l" rtl="0">
              <a:lnSpc>
                <a:spcPct val="114000"/>
              </a:lnSpc>
              <a:spcBef>
                <a:spcPts val="1000"/>
              </a:spcBef>
              <a:spcAft>
                <a:spcPts val="0"/>
              </a:spcAft>
              <a:buClr>
                <a:srgbClr val="249910"/>
              </a:buClr>
              <a:buSzPts val="1920"/>
              <a:buFont typeface="Lato"/>
              <a:buNone/>
            </a:pPr>
            <a:endParaRPr sz="2000">
              <a:latin typeface="Lato"/>
              <a:ea typeface="Lato"/>
              <a:cs typeface="Lato"/>
              <a:sym typeface="Lato"/>
            </a:endParaRPr>
          </a:p>
          <a:p>
            <a:pPr marL="0" marR="0" lvl="0" indent="0" algn="l" rtl="0">
              <a:lnSpc>
                <a:spcPct val="114000"/>
              </a:lnSpc>
              <a:spcBef>
                <a:spcPts val="1000"/>
              </a:spcBef>
              <a:spcAft>
                <a:spcPts val="0"/>
              </a:spcAft>
              <a:buClr>
                <a:srgbClr val="249910"/>
              </a:buClr>
              <a:buSzPts val="1920"/>
              <a:buFont typeface="Lato"/>
              <a:buNone/>
            </a:pPr>
            <a:r>
              <a:rPr lang="en" sz="2000">
                <a:latin typeface="Lato"/>
                <a:ea typeface="Lato"/>
                <a:cs typeface="Lato"/>
                <a:sym typeface="Lato"/>
              </a:rPr>
              <a:t>Use this framework and their emotional responses to evaluate how healthy different types of media choices are.</a:t>
            </a:r>
            <a:endParaRPr sz="2000">
              <a:latin typeface="Lato"/>
              <a:ea typeface="Lato"/>
              <a:cs typeface="Lato"/>
              <a:sym typeface="Lato"/>
            </a:endParaRPr>
          </a:p>
          <a:p>
            <a:pPr marL="0" marR="0" lvl="0" indent="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rgbClr val="249910"/>
              </a:buClr>
              <a:buSzPts val="1920"/>
              <a:buFont typeface="Lato"/>
              <a:buNone/>
            </a:pPr>
            <a:endParaRPr sz="2000">
              <a:latin typeface="Lato"/>
              <a:ea typeface="Lato"/>
              <a:cs typeface="Lato"/>
              <a:sym typeface="Lato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rgbClr val="249910"/>
              </a:buClr>
              <a:buSzPts val="1920"/>
              <a:buFont typeface="Lato"/>
              <a:buNone/>
            </a:pPr>
            <a:r>
              <a:rPr lang="en" sz="2000">
                <a:latin typeface="Lato"/>
                <a:ea typeface="Lato"/>
                <a:cs typeface="Lato"/>
                <a:sym typeface="Lato"/>
              </a:rPr>
              <a:t>Begin to develop their own definition of a healthy media balance.</a:t>
            </a:r>
            <a:endParaRPr sz="2000"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35" name="Google Shape;35;p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39213" y="1677986"/>
            <a:ext cx="473007" cy="473008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Google Shape;36;p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39213" y="3000954"/>
            <a:ext cx="473007" cy="473008"/>
          </a:xfrm>
          <a:prstGeom prst="rect">
            <a:avLst/>
          </a:prstGeom>
          <a:noFill/>
          <a:ln>
            <a:noFill/>
          </a:ln>
        </p:spPr>
      </p:pic>
      <p:sp>
        <p:nvSpPr>
          <p:cNvPr id="37" name="Google Shape;37;p5"/>
          <p:cNvSpPr/>
          <p:nvPr/>
        </p:nvSpPr>
        <p:spPr>
          <a:xfrm>
            <a:off x="1172975" y="980475"/>
            <a:ext cx="605400" cy="621300"/>
          </a:xfrm>
          <a:prstGeom prst="ellipse">
            <a:avLst/>
          </a:prstGeom>
          <a:solidFill>
            <a:srgbClr val="44AA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300"/>
              <a:buFont typeface="Lato"/>
              <a:buNone/>
            </a:pPr>
            <a:r>
              <a:rPr lang="en" sz="3000" b="1">
                <a:solidFill>
                  <a:srgbClr val="FFFFFF"/>
                </a:solidFill>
                <a:latin typeface="Indie Flower"/>
                <a:ea typeface="Indie Flower"/>
                <a:cs typeface="Indie Flower"/>
                <a:sym typeface="Indie Flower"/>
              </a:rPr>
              <a:t>l</a:t>
            </a:r>
            <a:endParaRPr sz="3000">
              <a:latin typeface="Indie Flower"/>
              <a:ea typeface="Indie Flower"/>
              <a:cs typeface="Indie Flower"/>
              <a:sym typeface="Indie Flower"/>
            </a:endParaRPr>
          </a:p>
        </p:txBody>
      </p:sp>
      <p:sp>
        <p:nvSpPr>
          <p:cNvPr id="38" name="Google Shape;38;p5"/>
          <p:cNvSpPr/>
          <p:nvPr/>
        </p:nvSpPr>
        <p:spPr>
          <a:xfrm>
            <a:off x="1172975" y="2227224"/>
            <a:ext cx="605400" cy="621300"/>
          </a:xfrm>
          <a:prstGeom prst="ellipse">
            <a:avLst/>
          </a:prstGeom>
          <a:solidFill>
            <a:srgbClr val="00857D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300"/>
              <a:buFont typeface="Lato"/>
              <a:buNone/>
            </a:pPr>
            <a:r>
              <a:rPr lang="en" sz="3000" b="1" i="0" u="none" strike="noStrike" cap="none">
                <a:solidFill>
                  <a:srgbClr val="FFFFFF"/>
                </a:solidFill>
                <a:latin typeface="Indie Flower"/>
                <a:ea typeface="Indie Flower"/>
                <a:cs typeface="Indie Flower"/>
                <a:sym typeface="Indie Flower"/>
              </a:rPr>
              <a:t>2</a:t>
            </a:r>
            <a:endParaRPr sz="3000">
              <a:latin typeface="Indie Flower"/>
              <a:ea typeface="Indie Flower"/>
              <a:cs typeface="Indie Flower"/>
              <a:sym typeface="Indie Flower"/>
            </a:endParaRPr>
          </a:p>
        </p:txBody>
      </p:sp>
      <p:sp>
        <p:nvSpPr>
          <p:cNvPr id="39" name="Google Shape;39;p5"/>
          <p:cNvSpPr/>
          <p:nvPr/>
        </p:nvSpPr>
        <p:spPr>
          <a:xfrm>
            <a:off x="1172975" y="3550174"/>
            <a:ext cx="605400" cy="621300"/>
          </a:xfrm>
          <a:prstGeom prst="ellipse">
            <a:avLst/>
          </a:prstGeom>
          <a:solidFill>
            <a:srgbClr val="009B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300"/>
              <a:buFont typeface="Lato"/>
              <a:buNone/>
            </a:pPr>
            <a:r>
              <a:rPr lang="en" sz="3000" b="1" i="0" u="none" strike="noStrike" cap="none">
                <a:solidFill>
                  <a:srgbClr val="FFFFFF"/>
                </a:solidFill>
                <a:latin typeface="Indie Flower"/>
                <a:ea typeface="Indie Flower"/>
                <a:cs typeface="Indie Flower"/>
                <a:sym typeface="Indie Flower"/>
              </a:rPr>
              <a:t>3</a:t>
            </a:r>
            <a:endParaRPr sz="3000">
              <a:latin typeface="Indie Flower"/>
              <a:ea typeface="Indie Flower"/>
              <a:cs typeface="Indie Flower"/>
              <a:sym typeface="Indie Flower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Google Shape;44;p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1350" y="173296"/>
            <a:ext cx="388225" cy="388194"/>
          </a:xfrm>
          <a:prstGeom prst="rect">
            <a:avLst/>
          </a:prstGeom>
          <a:noFill/>
          <a:ln>
            <a:noFill/>
          </a:ln>
        </p:spPr>
      </p:pic>
      <p:sp>
        <p:nvSpPr>
          <p:cNvPr id="45" name="Google Shape;45;p6"/>
          <p:cNvSpPr txBox="1"/>
          <p:nvPr/>
        </p:nvSpPr>
        <p:spPr>
          <a:xfrm>
            <a:off x="569575" y="190700"/>
            <a:ext cx="3625500" cy="35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ubik"/>
                <a:ea typeface="Rubik"/>
                <a:cs typeface="Rubik"/>
                <a:sym typeface="Rubik"/>
              </a:rPr>
              <a:t>WARM UP: THINK, PAIR, SHARE</a:t>
            </a:r>
            <a:endParaRPr sz="1200"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46" name="Google Shape;46;p6"/>
          <p:cNvSpPr/>
          <p:nvPr/>
        </p:nvSpPr>
        <p:spPr>
          <a:xfrm>
            <a:off x="507950" y="901200"/>
            <a:ext cx="8203200" cy="33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74300" tIns="182875" rIns="182875" bIns="18287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latin typeface="Rubik"/>
                <a:ea typeface="Rubik"/>
                <a:cs typeface="Rubik"/>
                <a:sym typeface="Rubik"/>
              </a:rPr>
              <a:t>What do you think the word "media" means? What are </a:t>
            </a:r>
            <a:br>
              <a:rPr lang="en" sz="2000">
                <a:latin typeface="Rubik"/>
                <a:ea typeface="Rubik"/>
                <a:cs typeface="Rubik"/>
                <a:sym typeface="Rubik"/>
              </a:rPr>
            </a:br>
            <a:r>
              <a:rPr lang="en" sz="2000">
                <a:latin typeface="Rubik"/>
                <a:ea typeface="Rubik"/>
                <a:cs typeface="Rubik"/>
                <a:sym typeface="Rubik"/>
              </a:rPr>
              <a:t>some examples?</a:t>
            </a:r>
            <a:br>
              <a:rPr lang="en" sz="2000">
                <a:latin typeface="Rubik"/>
                <a:ea typeface="Rubik"/>
                <a:cs typeface="Rubik"/>
                <a:sym typeface="Rubik"/>
              </a:rPr>
            </a:br>
            <a:endParaRPr sz="2000">
              <a:latin typeface="Rubik"/>
              <a:ea typeface="Rubik"/>
              <a:cs typeface="Rubik"/>
              <a:sym typeface="Rubik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2000">
                <a:latin typeface="Rubik"/>
                <a:ea typeface="Rubik"/>
                <a:cs typeface="Rubik"/>
                <a:sym typeface="Rubik"/>
              </a:rPr>
              <a:t>Directions:</a:t>
            </a:r>
            <a:endParaRPr sz="2000">
              <a:latin typeface="Rubik"/>
              <a:ea typeface="Rubik"/>
              <a:cs typeface="Rubik"/>
              <a:sym typeface="Rubik"/>
            </a:endParaRPr>
          </a:p>
          <a:p>
            <a:pPr marL="342900" marR="0" lvl="0" indent="-35814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Lato"/>
              <a:buAutoNum type="arabicPeriod"/>
            </a:pPr>
            <a:r>
              <a:rPr lang="en" sz="2000">
                <a:latin typeface="Lato"/>
                <a:ea typeface="Lato"/>
                <a:cs typeface="Lato"/>
                <a:sym typeface="Lato"/>
              </a:rPr>
              <a:t>Take a moment to think silently about the question.</a:t>
            </a:r>
            <a:endParaRPr sz="2000">
              <a:latin typeface="Lato"/>
              <a:ea typeface="Lato"/>
              <a:cs typeface="Lato"/>
              <a:sym typeface="Lato"/>
            </a:endParaRPr>
          </a:p>
          <a:p>
            <a:pPr marL="342900" marR="0" lvl="0" indent="-358140" algn="l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rgbClr val="000000"/>
              </a:buClr>
              <a:buSzPts val="2000"/>
              <a:buFont typeface="Lato"/>
              <a:buAutoNum type="arabicPeriod"/>
            </a:pPr>
            <a:r>
              <a:rPr lang="en" sz="2000">
                <a:latin typeface="Lato"/>
                <a:ea typeface="Lato"/>
                <a:cs typeface="Lato"/>
                <a:sym typeface="Lato"/>
              </a:rPr>
              <a:t>Then, take turns sharing your response with your partner.</a:t>
            </a:r>
            <a:endParaRPr sz="2000" i="0" u="none" strike="noStrike" cap="none"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7"/>
          <p:cNvSpPr txBox="1"/>
          <p:nvPr/>
        </p:nvSpPr>
        <p:spPr>
          <a:xfrm>
            <a:off x="887850" y="2339700"/>
            <a:ext cx="7338900" cy="181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latin typeface="Lato"/>
                <a:ea typeface="Lato"/>
                <a:cs typeface="Lato"/>
                <a:sym typeface="Lato"/>
              </a:rPr>
              <a:t>All the ways that large groups of people get and share information (TV, books, the internet, newspapers, phones, etc.)</a:t>
            </a:r>
            <a:endParaRPr sz="2400"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52" name="Google Shape;52;p7"/>
          <p:cNvSpPr txBox="1"/>
          <p:nvPr/>
        </p:nvSpPr>
        <p:spPr>
          <a:xfrm>
            <a:off x="887850" y="1242250"/>
            <a:ext cx="5079600" cy="67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>
                <a:latin typeface="Rubik"/>
                <a:ea typeface="Rubik"/>
                <a:cs typeface="Rubik"/>
                <a:sym typeface="Rubik"/>
              </a:rPr>
              <a:t>Media</a:t>
            </a:r>
            <a:endParaRPr sz="4000">
              <a:latin typeface="Rubik"/>
              <a:ea typeface="Rubik"/>
              <a:cs typeface="Rubik"/>
              <a:sym typeface="Rubik"/>
            </a:endParaRPr>
          </a:p>
        </p:txBody>
      </p:sp>
      <p:pic>
        <p:nvPicPr>
          <p:cNvPr id="53" name="Google Shape;53;p7"/>
          <p:cNvPicPr preferRelativeResize="0"/>
          <p:nvPr/>
        </p:nvPicPr>
        <p:blipFill rotWithShape="1">
          <a:blip r:embed="rId3">
            <a:alphaModFix/>
          </a:blip>
          <a:srcRect b="10"/>
          <a:stretch/>
        </p:blipFill>
        <p:spPr>
          <a:xfrm>
            <a:off x="198825" y="205553"/>
            <a:ext cx="294540" cy="323700"/>
          </a:xfrm>
          <a:prstGeom prst="rect">
            <a:avLst/>
          </a:prstGeom>
          <a:noFill/>
          <a:ln>
            <a:noFill/>
          </a:ln>
        </p:spPr>
      </p:pic>
      <p:sp>
        <p:nvSpPr>
          <p:cNvPr id="54" name="Google Shape;54;p7"/>
          <p:cNvSpPr txBox="1"/>
          <p:nvPr/>
        </p:nvSpPr>
        <p:spPr>
          <a:xfrm>
            <a:off x="569575" y="190700"/>
            <a:ext cx="1779000" cy="35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ubik"/>
                <a:ea typeface="Rubik"/>
                <a:cs typeface="Rubik"/>
                <a:sym typeface="Rubik"/>
              </a:rPr>
              <a:t>KEY VOCABULARY</a:t>
            </a:r>
            <a:endParaRPr sz="1200">
              <a:latin typeface="Rubik"/>
              <a:ea typeface="Rubik"/>
              <a:cs typeface="Rubik"/>
              <a:sym typeface="Rubik"/>
            </a:endParaRPr>
          </a:p>
        </p:txBody>
      </p:sp>
      <p:pic>
        <p:nvPicPr>
          <p:cNvPr id="55" name="Google Shape;55;p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11650" y="1630175"/>
            <a:ext cx="1722000" cy="717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8"/>
          <p:cNvSpPr txBox="1"/>
          <p:nvPr/>
        </p:nvSpPr>
        <p:spPr>
          <a:xfrm>
            <a:off x="887850" y="2339700"/>
            <a:ext cx="7338900" cy="181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latin typeface="Lato"/>
                <a:ea typeface="Lato"/>
                <a:cs typeface="Lato"/>
                <a:sym typeface="Lato"/>
              </a:rPr>
              <a:t>Time spent watching, listening to, reading, </a:t>
            </a:r>
            <a:br>
              <a:rPr lang="en" sz="2400">
                <a:latin typeface="Lato"/>
                <a:ea typeface="Lato"/>
                <a:cs typeface="Lato"/>
                <a:sym typeface="Lato"/>
              </a:rPr>
            </a:br>
            <a:r>
              <a:rPr lang="en" sz="2400">
                <a:latin typeface="Lato"/>
                <a:ea typeface="Lato"/>
                <a:cs typeface="Lato"/>
                <a:sym typeface="Lato"/>
              </a:rPr>
              <a:t>or creating media</a:t>
            </a:r>
            <a:endParaRPr sz="2400"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61" name="Google Shape;61;p8"/>
          <p:cNvSpPr txBox="1"/>
          <p:nvPr/>
        </p:nvSpPr>
        <p:spPr>
          <a:xfrm>
            <a:off x="887850" y="1242250"/>
            <a:ext cx="5079600" cy="67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>
                <a:latin typeface="Rubik"/>
                <a:ea typeface="Rubik"/>
                <a:cs typeface="Rubik"/>
                <a:sym typeface="Rubik"/>
              </a:rPr>
              <a:t>Media Choices</a:t>
            </a:r>
            <a:endParaRPr sz="4000">
              <a:latin typeface="Rubik"/>
              <a:ea typeface="Rubik"/>
              <a:cs typeface="Rubik"/>
              <a:sym typeface="Rubik"/>
            </a:endParaRPr>
          </a:p>
        </p:txBody>
      </p:sp>
      <p:pic>
        <p:nvPicPr>
          <p:cNvPr id="62" name="Google Shape;62;p8"/>
          <p:cNvPicPr preferRelativeResize="0"/>
          <p:nvPr/>
        </p:nvPicPr>
        <p:blipFill rotWithShape="1">
          <a:blip r:embed="rId3">
            <a:alphaModFix/>
          </a:blip>
          <a:srcRect b="10"/>
          <a:stretch/>
        </p:blipFill>
        <p:spPr>
          <a:xfrm>
            <a:off x="198825" y="205553"/>
            <a:ext cx="294540" cy="323700"/>
          </a:xfrm>
          <a:prstGeom prst="rect">
            <a:avLst/>
          </a:prstGeom>
          <a:noFill/>
          <a:ln>
            <a:noFill/>
          </a:ln>
        </p:spPr>
      </p:pic>
      <p:sp>
        <p:nvSpPr>
          <p:cNvPr id="63" name="Google Shape;63;p8"/>
          <p:cNvSpPr txBox="1"/>
          <p:nvPr/>
        </p:nvSpPr>
        <p:spPr>
          <a:xfrm>
            <a:off x="569575" y="190700"/>
            <a:ext cx="1779000" cy="35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ubik"/>
                <a:ea typeface="Rubik"/>
                <a:cs typeface="Rubik"/>
                <a:sym typeface="Rubik"/>
              </a:rPr>
              <a:t>KEY VOCABULARY</a:t>
            </a:r>
            <a:endParaRPr sz="1200">
              <a:latin typeface="Rubik"/>
              <a:ea typeface="Rubik"/>
              <a:cs typeface="Rubik"/>
              <a:sym typeface="Rubik"/>
            </a:endParaRPr>
          </a:p>
        </p:txBody>
      </p:sp>
      <p:pic>
        <p:nvPicPr>
          <p:cNvPr id="64" name="Google Shape;64;p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11650" y="1630175"/>
            <a:ext cx="3710875" cy="717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Google Shape;69;p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8500" y="133650"/>
            <a:ext cx="410475" cy="410458"/>
          </a:xfrm>
          <a:prstGeom prst="rect">
            <a:avLst/>
          </a:prstGeom>
          <a:noFill/>
          <a:ln>
            <a:noFill/>
          </a:ln>
        </p:spPr>
      </p:pic>
      <p:sp>
        <p:nvSpPr>
          <p:cNvPr id="70" name="Google Shape;70;p9"/>
          <p:cNvSpPr/>
          <p:nvPr/>
        </p:nvSpPr>
        <p:spPr>
          <a:xfrm>
            <a:off x="507950" y="901200"/>
            <a:ext cx="8203200" cy="33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74300" tIns="182875" rIns="182875" bIns="18287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latin typeface="Rubik"/>
                <a:ea typeface="Rubik"/>
                <a:cs typeface="Rubik"/>
                <a:sym typeface="Rubik"/>
              </a:rPr>
              <a:t>Directions:</a:t>
            </a:r>
            <a:endParaRPr sz="2000">
              <a:latin typeface="Rubik"/>
              <a:ea typeface="Rubik"/>
              <a:cs typeface="Rubik"/>
              <a:sym typeface="Rubik"/>
            </a:endParaRPr>
          </a:p>
          <a:p>
            <a:pPr marL="342900" marR="0" lvl="0" indent="-35814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Lato"/>
              <a:buAutoNum type="arabicPeriod"/>
            </a:pPr>
            <a:r>
              <a:rPr lang="en" sz="2000">
                <a:latin typeface="Lato"/>
                <a:ea typeface="Lato"/>
                <a:cs typeface="Lato"/>
                <a:sym typeface="Lato"/>
              </a:rPr>
              <a:t>Look at the following six slides. Each one has a "media choice" that someone else has made.</a:t>
            </a:r>
            <a:endParaRPr sz="2000">
              <a:latin typeface="Lato"/>
              <a:ea typeface="Lato"/>
              <a:cs typeface="Lato"/>
              <a:sym typeface="Lato"/>
            </a:endParaRPr>
          </a:p>
          <a:p>
            <a:pPr marL="342900" marR="0" lvl="0" indent="-35814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Lato"/>
              <a:buAutoNum type="arabicPeriod"/>
            </a:pPr>
            <a:r>
              <a:rPr lang="en" sz="2000">
                <a:latin typeface="Lato"/>
                <a:ea typeface="Lato"/>
                <a:cs typeface="Lato"/>
                <a:sym typeface="Lato"/>
              </a:rPr>
              <a:t>As you see each slide, think about how this media choice would make </a:t>
            </a:r>
            <a:r>
              <a:rPr lang="en" sz="2000" i="1" u="sng">
                <a:latin typeface="Lato"/>
                <a:ea typeface="Lato"/>
                <a:cs typeface="Lato"/>
                <a:sym typeface="Lato"/>
              </a:rPr>
              <a:t>you</a:t>
            </a:r>
            <a:r>
              <a:rPr lang="en" sz="2000">
                <a:latin typeface="Lato"/>
                <a:ea typeface="Lato"/>
                <a:cs typeface="Lato"/>
                <a:sym typeface="Lato"/>
              </a:rPr>
              <a:t> feel, if it were a choice you had made.</a:t>
            </a:r>
            <a:endParaRPr sz="2000">
              <a:latin typeface="Lato"/>
              <a:ea typeface="Lato"/>
              <a:cs typeface="Lato"/>
              <a:sym typeface="Lato"/>
            </a:endParaRPr>
          </a:p>
          <a:p>
            <a:pPr marL="342900" marR="0" lvl="0" indent="-358140" algn="l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rgbClr val="000000"/>
              </a:buClr>
              <a:buSzPts val="2000"/>
              <a:buFont typeface="Lato"/>
              <a:buAutoNum type="arabicPeriod"/>
            </a:pPr>
            <a:r>
              <a:rPr lang="en" sz="2000">
                <a:latin typeface="Lato"/>
                <a:ea typeface="Lato"/>
                <a:cs typeface="Lato"/>
                <a:sym typeface="Lato"/>
              </a:rPr>
              <a:t>Share your thoughts! Raise your hand and wait for your teacher to call on you.</a:t>
            </a:r>
            <a:endParaRPr sz="2000"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71" name="Google Shape;71;p9"/>
          <p:cNvSpPr txBox="1"/>
          <p:nvPr/>
        </p:nvSpPr>
        <p:spPr>
          <a:xfrm>
            <a:off x="507950" y="190700"/>
            <a:ext cx="2431800" cy="35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ubik"/>
                <a:ea typeface="Rubik"/>
                <a:cs typeface="Rubik"/>
                <a:sym typeface="Rubik"/>
              </a:rPr>
              <a:t>WARM UP: THINK-PAIR-SHARE</a:t>
            </a:r>
            <a:endParaRPr sz="1200">
              <a:latin typeface="Rubik"/>
              <a:ea typeface="Rubik"/>
              <a:cs typeface="Rubik"/>
              <a:sym typeface="Rubik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" name="Google Shape;76;p10"/>
          <p:cNvPicPr preferRelativeResize="0"/>
          <p:nvPr/>
        </p:nvPicPr>
        <p:blipFill rotWithShape="1">
          <a:blip r:embed="rId3">
            <a:alphaModFix/>
          </a:blip>
          <a:srcRect l="20854" t="20854"/>
          <a:stretch/>
        </p:blipFill>
        <p:spPr>
          <a:xfrm>
            <a:off x="-1" y="1"/>
            <a:ext cx="9144005" cy="5143503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77;p10"/>
          <p:cNvPicPr preferRelativeResize="0"/>
          <p:nvPr/>
        </p:nvPicPr>
        <p:blipFill rotWithShape="1">
          <a:blip r:embed="rId4">
            <a:alphaModFix/>
          </a:blip>
          <a:srcRect b="57852"/>
          <a:stretch/>
        </p:blipFill>
        <p:spPr>
          <a:xfrm>
            <a:off x="394625" y="583350"/>
            <a:ext cx="8354749" cy="4560152"/>
          </a:xfrm>
          <a:prstGeom prst="rect">
            <a:avLst/>
          </a:prstGeom>
          <a:noFill/>
          <a:ln>
            <a:noFill/>
          </a:ln>
          <a:effectLst>
            <a:outerShdw blurRad="57150" dist="19050" dir="21300000" algn="bl" rotWithShape="0">
              <a:srgbClr val="000000">
                <a:alpha val="48000"/>
              </a:srgbClr>
            </a:outerShdw>
          </a:effectLst>
        </p:spPr>
      </p:pic>
      <p:sp>
        <p:nvSpPr>
          <p:cNvPr id="78" name="Google Shape;78;p10"/>
          <p:cNvSpPr/>
          <p:nvPr/>
        </p:nvSpPr>
        <p:spPr>
          <a:xfrm>
            <a:off x="398350" y="591675"/>
            <a:ext cx="8351100" cy="4555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aphicFrame>
        <p:nvGraphicFramePr>
          <p:cNvPr id="79" name="Google Shape;79;p10"/>
          <p:cNvGraphicFramePr/>
          <p:nvPr/>
        </p:nvGraphicFramePr>
        <p:xfrm>
          <a:off x="615788" y="7323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{8E4392CB-721F-40CB-815E-728EDB5C0D7A}</a:tableStyleId>
              </a:tblPr>
              <a:tblGrid>
                <a:gridCol w="30645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92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595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783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3000" b="1">
                          <a:latin typeface="Lato"/>
                          <a:ea typeface="Lato"/>
                          <a:cs typeface="Lato"/>
                          <a:sym typeface="Lato"/>
                        </a:rPr>
                        <a:t>What?</a:t>
                      </a:r>
                      <a:endParaRPr sz="3000" b="1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63500" marR="63500" marT="63500" marB="63500" anchor="ctr">
                    <a:lnL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T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3000" b="1">
                          <a:latin typeface="Lato"/>
                          <a:ea typeface="Lato"/>
                          <a:cs typeface="Lato"/>
                          <a:sym typeface="Lato"/>
                        </a:rPr>
                        <a:t>When?</a:t>
                      </a:r>
                      <a:endParaRPr sz="3000" b="1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63500" marR="63500" marT="63500" marB="63500" anchor="ctr">
                    <a:lnT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3000" b="1">
                          <a:latin typeface="Lato"/>
                          <a:ea typeface="Lato"/>
                          <a:cs typeface="Lato"/>
                          <a:sym typeface="Lato"/>
                        </a:rPr>
                        <a:t>How Much?</a:t>
                      </a:r>
                      <a:endParaRPr sz="3000" b="1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63500" marR="63500" marT="63500" marB="63500" anchor="ctr">
                    <a:lnR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330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4000" b="1">
                          <a:latin typeface="Caveat"/>
                          <a:ea typeface="Caveat"/>
                          <a:cs typeface="Caveat"/>
                          <a:sym typeface="Caveat"/>
                        </a:rPr>
                        <a:t>I watched YouTube cat videos on my mom’s iPhone.</a:t>
                      </a:r>
                      <a:endParaRPr sz="4000" b="1">
                        <a:latin typeface="Caveat"/>
                        <a:ea typeface="Caveat"/>
                        <a:cs typeface="Caveat"/>
                        <a:sym typeface="Caveat"/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B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4000" b="1">
                          <a:latin typeface="Caveat"/>
                          <a:ea typeface="Caveat"/>
                          <a:cs typeface="Caveat"/>
                          <a:sym typeface="Caveat"/>
                        </a:rPr>
                        <a:t>Monday morning, before school</a:t>
                      </a:r>
                      <a:endParaRPr sz="4000" b="1">
                        <a:latin typeface="Caveat"/>
                        <a:ea typeface="Caveat"/>
                        <a:cs typeface="Caveat"/>
                        <a:sym typeface="Caveat"/>
                      </a:endParaRPr>
                    </a:p>
                  </a:txBody>
                  <a:tcPr marL="63500" marR="63500" marT="63500" marB="63500">
                    <a:lnB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4000" b="1">
                          <a:latin typeface="Caveat"/>
                          <a:ea typeface="Caveat"/>
                          <a:cs typeface="Caveat"/>
                          <a:sym typeface="Caveat"/>
                        </a:rPr>
                        <a:t>For about 20 minutes</a:t>
                      </a:r>
                      <a:endParaRPr sz="4000" b="1">
                        <a:latin typeface="Caveat"/>
                        <a:ea typeface="Caveat"/>
                        <a:cs typeface="Caveat"/>
                        <a:sym typeface="Caveat"/>
                      </a:endParaRPr>
                    </a:p>
                  </a:txBody>
                  <a:tcPr marL="63500" marR="63500" marT="63500" marB="63500">
                    <a:lnR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B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0" name="Google Shape;80;p10"/>
          <p:cNvPicPr preferRelativeResize="0"/>
          <p:nvPr/>
        </p:nvPicPr>
        <p:blipFill rotWithShape="1">
          <a:blip r:embed="rId5">
            <a:alphaModFix/>
          </a:blip>
          <a:srcRect l="-28909" t="37547" r="11772" b="21612"/>
          <a:stretch/>
        </p:blipFill>
        <p:spPr>
          <a:xfrm rot="5400013">
            <a:off x="6572853" y="2733659"/>
            <a:ext cx="2981425" cy="1847858"/>
          </a:xfrm>
          <a:prstGeom prst="rect">
            <a:avLst/>
          </a:prstGeom>
          <a:noFill/>
          <a:ln>
            <a:noFill/>
          </a:ln>
          <a:effectLst>
            <a:outerShdw blurRad="100013" dist="19050" dir="19680000" algn="bl" rotWithShape="0">
              <a:srgbClr val="000000">
                <a:alpha val="50000"/>
              </a:srgbClr>
            </a:outerShdw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Google Shape;85;p11"/>
          <p:cNvPicPr preferRelativeResize="0"/>
          <p:nvPr/>
        </p:nvPicPr>
        <p:blipFill rotWithShape="1">
          <a:blip r:embed="rId3">
            <a:alphaModFix/>
          </a:blip>
          <a:srcRect l="20854" t="20854"/>
          <a:stretch/>
        </p:blipFill>
        <p:spPr>
          <a:xfrm>
            <a:off x="-1" y="1"/>
            <a:ext cx="9144005" cy="5143503"/>
          </a:xfrm>
          <a:prstGeom prst="rect">
            <a:avLst/>
          </a:prstGeom>
          <a:noFill/>
          <a:ln>
            <a:noFill/>
          </a:ln>
        </p:spPr>
      </p:pic>
      <p:pic>
        <p:nvPicPr>
          <p:cNvPr id="86" name="Google Shape;86;p11"/>
          <p:cNvPicPr preferRelativeResize="0"/>
          <p:nvPr/>
        </p:nvPicPr>
        <p:blipFill rotWithShape="1">
          <a:blip r:embed="rId4">
            <a:alphaModFix/>
          </a:blip>
          <a:srcRect b="57852"/>
          <a:stretch/>
        </p:blipFill>
        <p:spPr>
          <a:xfrm>
            <a:off x="394625" y="583350"/>
            <a:ext cx="8354749" cy="4560152"/>
          </a:xfrm>
          <a:prstGeom prst="rect">
            <a:avLst/>
          </a:prstGeom>
          <a:noFill/>
          <a:ln>
            <a:noFill/>
          </a:ln>
          <a:effectLst>
            <a:outerShdw blurRad="57150" dist="19050" dir="21300000" algn="bl" rotWithShape="0">
              <a:srgbClr val="000000">
                <a:alpha val="48000"/>
              </a:srgbClr>
            </a:outerShdw>
          </a:effectLst>
        </p:spPr>
      </p:pic>
      <p:sp>
        <p:nvSpPr>
          <p:cNvPr id="87" name="Google Shape;87;p11"/>
          <p:cNvSpPr/>
          <p:nvPr/>
        </p:nvSpPr>
        <p:spPr>
          <a:xfrm>
            <a:off x="398350" y="591675"/>
            <a:ext cx="8351100" cy="4555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aphicFrame>
        <p:nvGraphicFramePr>
          <p:cNvPr id="88" name="Google Shape;88;p11"/>
          <p:cNvGraphicFramePr/>
          <p:nvPr/>
        </p:nvGraphicFramePr>
        <p:xfrm>
          <a:off x="615788" y="7323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{8E4392CB-721F-40CB-815E-728EDB5C0D7A}</a:tableStyleId>
              </a:tblPr>
              <a:tblGrid>
                <a:gridCol w="30645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92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595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783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3000" b="1">
                          <a:latin typeface="Lato"/>
                          <a:ea typeface="Lato"/>
                          <a:cs typeface="Lato"/>
                          <a:sym typeface="Lato"/>
                        </a:rPr>
                        <a:t>What?</a:t>
                      </a:r>
                      <a:endParaRPr sz="3000" b="1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63500" marR="63500" marT="63500" marB="63500" anchor="ctr">
                    <a:lnL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T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3000" b="1">
                          <a:latin typeface="Lato"/>
                          <a:ea typeface="Lato"/>
                          <a:cs typeface="Lato"/>
                          <a:sym typeface="Lato"/>
                        </a:rPr>
                        <a:t>When?</a:t>
                      </a:r>
                      <a:endParaRPr sz="3000" b="1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63500" marR="63500" marT="63500" marB="63500" anchor="ctr">
                    <a:lnT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3000" b="1">
                          <a:latin typeface="Lato"/>
                          <a:ea typeface="Lato"/>
                          <a:cs typeface="Lato"/>
                          <a:sym typeface="Lato"/>
                        </a:rPr>
                        <a:t>How Much?</a:t>
                      </a:r>
                      <a:endParaRPr sz="3000" b="1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63500" marR="63500" marT="63500" marB="63500" anchor="ctr">
                    <a:lnR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330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4000" b="1">
                          <a:solidFill>
                            <a:schemeClr val="dk1"/>
                          </a:solidFill>
                          <a:latin typeface="Caveat"/>
                          <a:ea typeface="Caveat"/>
                          <a:cs typeface="Caveat"/>
                          <a:sym typeface="Caveat"/>
                        </a:rPr>
                        <a:t>I watched </a:t>
                      </a:r>
                      <a:r>
                        <a:rPr lang="en" sz="4000" b="1" i="1">
                          <a:solidFill>
                            <a:schemeClr val="dk1"/>
                          </a:solidFill>
                          <a:latin typeface="Caveat"/>
                          <a:ea typeface="Caveat"/>
                          <a:cs typeface="Caveat"/>
                          <a:sym typeface="Caveat"/>
                        </a:rPr>
                        <a:t>Trollhunters</a:t>
                      </a:r>
                      <a:r>
                        <a:rPr lang="en" sz="4000" b="1">
                          <a:solidFill>
                            <a:schemeClr val="dk1"/>
                          </a:solidFill>
                          <a:latin typeface="Caveat"/>
                          <a:ea typeface="Caveat"/>
                          <a:cs typeface="Caveat"/>
                          <a:sym typeface="Caveat"/>
                        </a:rPr>
                        <a:t> on Netflix (on my iPad).</a:t>
                      </a:r>
                      <a:endParaRPr sz="4000" b="1">
                        <a:latin typeface="Caveat"/>
                        <a:ea typeface="Caveat"/>
                        <a:cs typeface="Caveat"/>
                        <a:sym typeface="Caveat"/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B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4000" b="1">
                          <a:solidFill>
                            <a:schemeClr val="dk1"/>
                          </a:solidFill>
                          <a:latin typeface="Caveat"/>
                          <a:ea typeface="Caveat"/>
                          <a:cs typeface="Caveat"/>
                          <a:sym typeface="Caveat"/>
                        </a:rPr>
                        <a:t>Late on Wednesday night, in bed, until I fell asleep</a:t>
                      </a:r>
                      <a:endParaRPr sz="4000" b="1">
                        <a:latin typeface="Caveat"/>
                        <a:ea typeface="Caveat"/>
                        <a:cs typeface="Caveat"/>
                        <a:sym typeface="Caveat"/>
                      </a:endParaRPr>
                    </a:p>
                  </a:txBody>
                  <a:tcPr marL="63500" marR="63500" marT="63500" marB="63500">
                    <a:lnB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4000" b="1">
                          <a:solidFill>
                            <a:schemeClr val="dk1"/>
                          </a:solidFill>
                          <a:latin typeface="Caveat"/>
                          <a:ea typeface="Caveat"/>
                          <a:cs typeface="Caveat"/>
                          <a:sym typeface="Caveat"/>
                        </a:rPr>
                        <a:t>For two and a half hours</a:t>
                      </a:r>
                      <a:endParaRPr sz="4000" b="1">
                        <a:latin typeface="Caveat"/>
                        <a:ea typeface="Caveat"/>
                        <a:cs typeface="Caveat"/>
                        <a:sym typeface="Caveat"/>
                      </a:endParaRPr>
                    </a:p>
                  </a:txBody>
                  <a:tcPr marL="63500" marR="63500" marT="63500" marB="63500">
                    <a:lnR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B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89" name="Google Shape;89;p11"/>
          <p:cNvPicPr preferRelativeResize="0"/>
          <p:nvPr/>
        </p:nvPicPr>
        <p:blipFill rotWithShape="1">
          <a:blip r:embed="rId5">
            <a:alphaModFix/>
          </a:blip>
          <a:srcRect l="-28909" t="37547" r="11772" b="21612"/>
          <a:stretch/>
        </p:blipFill>
        <p:spPr>
          <a:xfrm rot="5400013">
            <a:off x="6572853" y="2733659"/>
            <a:ext cx="2981425" cy="1847858"/>
          </a:xfrm>
          <a:prstGeom prst="rect">
            <a:avLst/>
          </a:prstGeom>
          <a:noFill/>
          <a:ln>
            <a:noFill/>
          </a:ln>
          <a:effectLst>
            <a:outerShdw blurRad="100013" dist="19050" dir="19680000" algn="bl" rotWithShape="0">
              <a:srgbClr val="000000">
                <a:alpha val="50000"/>
              </a:srgbClr>
            </a:outerShdw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" name="Google Shape;94;p12"/>
          <p:cNvPicPr preferRelativeResize="0"/>
          <p:nvPr/>
        </p:nvPicPr>
        <p:blipFill rotWithShape="1">
          <a:blip r:embed="rId3">
            <a:alphaModFix/>
          </a:blip>
          <a:srcRect l="20854" t="20854"/>
          <a:stretch/>
        </p:blipFill>
        <p:spPr>
          <a:xfrm>
            <a:off x="-1" y="1"/>
            <a:ext cx="9144005" cy="5143503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12"/>
          <p:cNvPicPr preferRelativeResize="0"/>
          <p:nvPr/>
        </p:nvPicPr>
        <p:blipFill rotWithShape="1">
          <a:blip r:embed="rId4">
            <a:alphaModFix/>
          </a:blip>
          <a:srcRect b="57852"/>
          <a:stretch/>
        </p:blipFill>
        <p:spPr>
          <a:xfrm>
            <a:off x="394625" y="583350"/>
            <a:ext cx="8354749" cy="4560152"/>
          </a:xfrm>
          <a:prstGeom prst="rect">
            <a:avLst/>
          </a:prstGeom>
          <a:noFill/>
          <a:ln>
            <a:noFill/>
          </a:ln>
          <a:effectLst>
            <a:outerShdw blurRad="57150" dist="19050" dir="21300000" algn="bl" rotWithShape="0">
              <a:srgbClr val="000000">
                <a:alpha val="48000"/>
              </a:srgbClr>
            </a:outerShdw>
          </a:effectLst>
        </p:spPr>
      </p:pic>
      <p:sp>
        <p:nvSpPr>
          <p:cNvPr id="96" name="Google Shape;96;p12"/>
          <p:cNvSpPr/>
          <p:nvPr/>
        </p:nvSpPr>
        <p:spPr>
          <a:xfrm>
            <a:off x="398350" y="591675"/>
            <a:ext cx="8351100" cy="4555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aphicFrame>
        <p:nvGraphicFramePr>
          <p:cNvPr id="97" name="Google Shape;97;p12"/>
          <p:cNvGraphicFramePr/>
          <p:nvPr/>
        </p:nvGraphicFramePr>
        <p:xfrm>
          <a:off x="615788" y="7323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{8E4392CB-721F-40CB-815E-728EDB5C0D7A}</a:tableStyleId>
              </a:tblPr>
              <a:tblGrid>
                <a:gridCol w="30645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92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595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783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3000" b="1">
                          <a:latin typeface="Lato"/>
                          <a:ea typeface="Lato"/>
                          <a:cs typeface="Lato"/>
                          <a:sym typeface="Lato"/>
                        </a:rPr>
                        <a:t>What?</a:t>
                      </a:r>
                      <a:endParaRPr sz="3000" b="1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63500" marR="63500" marT="63500" marB="63500" anchor="ctr">
                    <a:lnL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T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3000" b="1">
                          <a:latin typeface="Lato"/>
                          <a:ea typeface="Lato"/>
                          <a:cs typeface="Lato"/>
                          <a:sym typeface="Lato"/>
                        </a:rPr>
                        <a:t>When?</a:t>
                      </a:r>
                      <a:endParaRPr sz="3000" b="1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63500" marR="63500" marT="63500" marB="63500" anchor="ctr">
                    <a:lnT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3000" b="1">
                          <a:latin typeface="Lato"/>
                          <a:ea typeface="Lato"/>
                          <a:cs typeface="Lato"/>
                          <a:sym typeface="Lato"/>
                        </a:rPr>
                        <a:t>How Much?</a:t>
                      </a:r>
                      <a:endParaRPr sz="3000" b="1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63500" marR="63500" marT="63500" marB="63500" anchor="ctr">
                    <a:lnR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330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4000" b="1">
                          <a:solidFill>
                            <a:schemeClr val="dk1"/>
                          </a:solidFill>
                          <a:latin typeface="Caveat"/>
                          <a:ea typeface="Caveat"/>
                          <a:cs typeface="Caveat"/>
                          <a:sym typeface="Caveat"/>
                        </a:rPr>
                        <a:t>I played an online game (</a:t>
                      </a:r>
                      <a:r>
                        <a:rPr lang="en" sz="4000" b="1" i="1">
                          <a:solidFill>
                            <a:schemeClr val="dk1"/>
                          </a:solidFill>
                          <a:latin typeface="Caveat"/>
                          <a:ea typeface="Caveat"/>
                          <a:cs typeface="Caveat"/>
                          <a:sym typeface="Caveat"/>
                        </a:rPr>
                        <a:t>Fortnite</a:t>
                      </a:r>
                      <a:r>
                        <a:rPr lang="en" sz="4000" b="1">
                          <a:solidFill>
                            <a:schemeClr val="dk1"/>
                          </a:solidFill>
                          <a:latin typeface="Caveat"/>
                          <a:ea typeface="Caveat"/>
                          <a:cs typeface="Caveat"/>
                          <a:sym typeface="Caveat"/>
                        </a:rPr>
                        <a:t>) on </a:t>
                      </a:r>
                      <a:br>
                        <a:rPr lang="en" sz="4000" b="1">
                          <a:solidFill>
                            <a:schemeClr val="dk1"/>
                          </a:solidFill>
                          <a:latin typeface="Caveat"/>
                          <a:ea typeface="Caveat"/>
                          <a:cs typeface="Caveat"/>
                          <a:sym typeface="Caveat"/>
                        </a:rPr>
                      </a:br>
                      <a:r>
                        <a:rPr lang="en" sz="4000" b="1">
                          <a:solidFill>
                            <a:schemeClr val="dk1"/>
                          </a:solidFill>
                          <a:latin typeface="Caveat"/>
                          <a:ea typeface="Caveat"/>
                          <a:cs typeface="Caveat"/>
                          <a:sym typeface="Caveat"/>
                        </a:rPr>
                        <a:t>my parents’ computer.</a:t>
                      </a:r>
                      <a:endParaRPr sz="4000" b="1">
                        <a:solidFill>
                          <a:schemeClr val="dk1"/>
                        </a:solidFill>
                        <a:latin typeface="Caveat"/>
                        <a:ea typeface="Caveat"/>
                        <a:cs typeface="Caveat"/>
                        <a:sym typeface="Caveat"/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B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4000" b="1">
                          <a:solidFill>
                            <a:schemeClr val="dk1"/>
                          </a:solidFill>
                          <a:latin typeface="Caveat"/>
                          <a:ea typeface="Caveat"/>
                          <a:cs typeface="Caveat"/>
                          <a:sym typeface="Caveat"/>
                        </a:rPr>
                        <a:t>On Saturday, pretty much </a:t>
                      </a:r>
                      <a:br>
                        <a:rPr lang="en" sz="4000" b="1">
                          <a:solidFill>
                            <a:schemeClr val="dk1"/>
                          </a:solidFill>
                          <a:latin typeface="Caveat"/>
                          <a:ea typeface="Caveat"/>
                          <a:cs typeface="Caveat"/>
                          <a:sym typeface="Caveat"/>
                        </a:rPr>
                      </a:br>
                      <a:r>
                        <a:rPr lang="en" sz="4000" b="1">
                          <a:solidFill>
                            <a:schemeClr val="dk1"/>
                          </a:solidFill>
                          <a:latin typeface="Caveat"/>
                          <a:ea typeface="Caveat"/>
                          <a:cs typeface="Caveat"/>
                          <a:sym typeface="Caveat"/>
                        </a:rPr>
                        <a:t>all day</a:t>
                      </a:r>
                      <a:endParaRPr sz="4000" b="1">
                        <a:solidFill>
                          <a:schemeClr val="dk1"/>
                        </a:solidFill>
                        <a:latin typeface="Caveat"/>
                        <a:ea typeface="Caveat"/>
                        <a:cs typeface="Caveat"/>
                        <a:sym typeface="Caveat"/>
                      </a:endParaRPr>
                    </a:p>
                  </a:txBody>
                  <a:tcPr marL="63500" marR="63500" marT="63500" marB="63500">
                    <a:lnB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4000" b="1">
                          <a:solidFill>
                            <a:schemeClr val="dk1"/>
                          </a:solidFill>
                          <a:latin typeface="Caveat"/>
                          <a:ea typeface="Caveat"/>
                          <a:cs typeface="Caveat"/>
                          <a:sym typeface="Caveat"/>
                        </a:rPr>
                        <a:t>Probably about six hours</a:t>
                      </a:r>
                      <a:endParaRPr sz="4000" b="1">
                        <a:solidFill>
                          <a:schemeClr val="dk1"/>
                        </a:solidFill>
                        <a:latin typeface="Caveat"/>
                        <a:ea typeface="Caveat"/>
                        <a:cs typeface="Caveat"/>
                        <a:sym typeface="Caveat"/>
                      </a:endParaRPr>
                    </a:p>
                  </a:txBody>
                  <a:tcPr marL="63500" marR="63500" marT="63500" marB="63500">
                    <a:lnR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B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98" name="Google Shape;98;p12"/>
          <p:cNvPicPr preferRelativeResize="0"/>
          <p:nvPr/>
        </p:nvPicPr>
        <p:blipFill rotWithShape="1">
          <a:blip r:embed="rId5">
            <a:alphaModFix/>
          </a:blip>
          <a:srcRect l="-28909" t="37547" r="11772" b="21612"/>
          <a:stretch/>
        </p:blipFill>
        <p:spPr>
          <a:xfrm rot="5400013">
            <a:off x="6572853" y="2733659"/>
            <a:ext cx="2981425" cy="1847858"/>
          </a:xfrm>
          <a:prstGeom prst="rect">
            <a:avLst/>
          </a:prstGeom>
          <a:noFill/>
          <a:ln>
            <a:noFill/>
          </a:ln>
          <a:effectLst>
            <a:outerShdw blurRad="100013" dist="19050" dir="19680000" algn="bl" rotWithShape="0">
              <a:srgbClr val="000000">
                <a:alpha val="50000"/>
              </a:srgbClr>
            </a:outerShdw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" name="Google Shape;103;p13"/>
          <p:cNvPicPr preferRelativeResize="0"/>
          <p:nvPr/>
        </p:nvPicPr>
        <p:blipFill rotWithShape="1">
          <a:blip r:embed="rId3">
            <a:alphaModFix/>
          </a:blip>
          <a:srcRect l="20854" t="20854"/>
          <a:stretch/>
        </p:blipFill>
        <p:spPr>
          <a:xfrm>
            <a:off x="-1" y="1"/>
            <a:ext cx="9144005" cy="51435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p13"/>
          <p:cNvPicPr preferRelativeResize="0"/>
          <p:nvPr/>
        </p:nvPicPr>
        <p:blipFill rotWithShape="1">
          <a:blip r:embed="rId4">
            <a:alphaModFix/>
          </a:blip>
          <a:srcRect b="57852"/>
          <a:stretch/>
        </p:blipFill>
        <p:spPr>
          <a:xfrm>
            <a:off x="394625" y="583350"/>
            <a:ext cx="8354749" cy="4560152"/>
          </a:xfrm>
          <a:prstGeom prst="rect">
            <a:avLst/>
          </a:prstGeom>
          <a:noFill/>
          <a:ln>
            <a:noFill/>
          </a:ln>
          <a:effectLst>
            <a:outerShdw blurRad="57150" dist="19050" dir="21300000" algn="bl" rotWithShape="0">
              <a:srgbClr val="000000">
                <a:alpha val="48000"/>
              </a:srgbClr>
            </a:outerShdw>
          </a:effectLst>
        </p:spPr>
      </p:pic>
      <p:sp>
        <p:nvSpPr>
          <p:cNvPr id="105" name="Google Shape;105;p13"/>
          <p:cNvSpPr/>
          <p:nvPr/>
        </p:nvSpPr>
        <p:spPr>
          <a:xfrm>
            <a:off x="398350" y="591675"/>
            <a:ext cx="8351100" cy="4555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aphicFrame>
        <p:nvGraphicFramePr>
          <p:cNvPr id="106" name="Google Shape;106;p13"/>
          <p:cNvGraphicFramePr/>
          <p:nvPr/>
        </p:nvGraphicFramePr>
        <p:xfrm>
          <a:off x="615788" y="7323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{8E4392CB-721F-40CB-815E-728EDB5C0D7A}</a:tableStyleId>
              </a:tblPr>
              <a:tblGrid>
                <a:gridCol w="30645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92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595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783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3000" b="1">
                          <a:latin typeface="Lato"/>
                          <a:ea typeface="Lato"/>
                          <a:cs typeface="Lato"/>
                          <a:sym typeface="Lato"/>
                        </a:rPr>
                        <a:t>What?</a:t>
                      </a:r>
                      <a:endParaRPr sz="3000" b="1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63500" marR="63500" marT="63500" marB="63500" anchor="ctr">
                    <a:lnL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T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3000" b="1">
                          <a:latin typeface="Lato"/>
                          <a:ea typeface="Lato"/>
                          <a:cs typeface="Lato"/>
                          <a:sym typeface="Lato"/>
                        </a:rPr>
                        <a:t>When?</a:t>
                      </a:r>
                      <a:endParaRPr sz="3000" b="1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63500" marR="63500" marT="63500" marB="63500" anchor="ctr">
                    <a:lnT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3000" b="1">
                          <a:latin typeface="Lato"/>
                          <a:ea typeface="Lato"/>
                          <a:cs typeface="Lato"/>
                          <a:sym typeface="Lato"/>
                        </a:rPr>
                        <a:t>How Much?</a:t>
                      </a:r>
                      <a:endParaRPr sz="3000" b="1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63500" marR="63500" marT="63500" marB="63500" anchor="ctr">
                    <a:lnR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330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4000" b="1">
                          <a:solidFill>
                            <a:schemeClr val="dk1"/>
                          </a:solidFill>
                          <a:latin typeface="Caveat"/>
                          <a:ea typeface="Caveat"/>
                          <a:cs typeface="Caveat"/>
                          <a:sym typeface="Caveat"/>
                        </a:rPr>
                        <a:t>I talked to my grandma on FaceTime (on my dad’s iPhone).</a:t>
                      </a:r>
                      <a:endParaRPr sz="4000" b="1">
                        <a:solidFill>
                          <a:schemeClr val="dk1"/>
                        </a:solidFill>
                        <a:latin typeface="Caveat"/>
                        <a:ea typeface="Caveat"/>
                        <a:cs typeface="Caveat"/>
                        <a:sym typeface="Caveat"/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B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4000" b="1">
                          <a:solidFill>
                            <a:schemeClr val="dk1"/>
                          </a:solidFill>
                          <a:latin typeface="Caveat"/>
                          <a:ea typeface="Caveat"/>
                          <a:cs typeface="Caveat"/>
                          <a:sym typeface="Caveat"/>
                        </a:rPr>
                        <a:t>Tuesday evening, right before dinner</a:t>
                      </a:r>
                      <a:endParaRPr sz="4000" b="1">
                        <a:solidFill>
                          <a:schemeClr val="dk1"/>
                        </a:solidFill>
                        <a:latin typeface="Caveat"/>
                        <a:ea typeface="Caveat"/>
                        <a:cs typeface="Caveat"/>
                        <a:sym typeface="Caveat"/>
                      </a:endParaRPr>
                    </a:p>
                  </a:txBody>
                  <a:tcPr marL="63500" marR="63500" marT="63500" marB="63500">
                    <a:lnB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4000" b="1">
                          <a:solidFill>
                            <a:schemeClr val="dk1"/>
                          </a:solidFill>
                          <a:latin typeface="Caveat"/>
                          <a:ea typeface="Caveat"/>
                          <a:cs typeface="Caveat"/>
                          <a:sym typeface="Caveat"/>
                        </a:rPr>
                        <a:t>For about 10 minutes</a:t>
                      </a:r>
                      <a:endParaRPr sz="4000" b="1">
                        <a:solidFill>
                          <a:schemeClr val="dk1"/>
                        </a:solidFill>
                        <a:latin typeface="Caveat"/>
                        <a:ea typeface="Caveat"/>
                        <a:cs typeface="Caveat"/>
                        <a:sym typeface="Caveat"/>
                      </a:endParaRPr>
                    </a:p>
                  </a:txBody>
                  <a:tcPr marL="63500" marR="63500" marT="63500" marB="63500">
                    <a:lnR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B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07" name="Google Shape;107;p13"/>
          <p:cNvPicPr preferRelativeResize="0"/>
          <p:nvPr/>
        </p:nvPicPr>
        <p:blipFill rotWithShape="1">
          <a:blip r:embed="rId5">
            <a:alphaModFix/>
          </a:blip>
          <a:srcRect l="-28909" t="37547" r="11772" b="21612"/>
          <a:stretch/>
        </p:blipFill>
        <p:spPr>
          <a:xfrm rot="5400013">
            <a:off x="6572853" y="2733659"/>
            <a:ext cx="2981425" cy="1847858"/>
          </a:xfrm>
          <a:prstGeom prst="rect">
            <a:avLst/>
          </a:prstGeom>
          <a:noFill/>
          <a:ln>
            <a:noFill/>
          </a:ln>
          <a:effectLst>
            <a:outerShdw blurRad="100013" dist="19050" dir="19680000" algn="bl" rotWithShape="0">
              <a:srgbClr val="000000">
                <a:alpha val="50000"/>
              </a:srgbClr>
            </a:outerShdw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Google Shape;112;p14"/>
          <p:cNvPicPr preferRelativeResize="0"/>
          <p:nvPr/>
        </p:nvPicPr>
        <p:blipFill rotWithShape="1">
          <a:blip r:embed="rId3">
            <a:alphaModFix/>
          </a:blip>
          <a:srcRect l="20854" t="20854"/>
          <a:stretch/>
        </p:blipFill>
        <p:spPr>
          <a:xfrm>
            <a:off x="-1" y="1"/>
            <a:ext cx="9144005" cy="51435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14"/>
          <p:cNvPicPr preferRelativeResize="0"/>
          <p:nvPr/>
        </p:nvPicPr>
        <p:blipFill rotWithShape="1">
          <a:blip r:embed="rId4">
            <a:alphaModFix/>
          </a:blip>
          <a:srcRect b="57852"/>
          <a:stretch/>
        </p:blipFill>
        <p:spPr>
          <a:xfrm>
            <a:off x="394625" y="583350"/>
            <a:ext cx="8354749" cy="4560152"/>
          </a:xfrm>
          <a:prstGeom prst="rect">
            <a:avLst/>
          </a:prstGeom>
          <a:noFill/>
          <a:ln>
            <a:noFill/>
          </a:ln>
          <a:effectLst>
            <a:outerShdw blurRad="57150" dist="19050" dir="21300000" algn="bl" rotWithShape="0">
              <a:srgbClr val="000000">
                <a:alpha val="48000"/>
              </a:srgbClr>
            </a:outerShdw>
          </a:effectLst>
        </p:spPr>
      </p:pic>
      <p:sp>
        <p:nvSpPr>
          <p:cNvPr id="114" name="Google Shape;114;p14"/>
          <p:cNvSpPr/>
          <p:nvPr/>
        </p:nvSpPr>
        <p:spPr>
          <a:xfrm>
            <a:off x="398350" y="591675"/>
            <a:ext cx="8351100" cy="4555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aphicFrame>
        <p:nvGraphicFramePr>
          <p:cNvPr id="115" name="Google Shape;115;p14"/>
          <p:cNvGraphicFramePr/>
          <p:nvPr/>
        </p:nvGraphicFramePr>
        <p:xfrm>
          <a:off x="615788" y="7323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{8E4392CB-721F-40CB-815E-728EDB5C0D7A}</a:tableStyleId>
              </a:tblPr>
              <a:tblGrid>
                <a:gridCol w="30645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92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595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783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3000" b="1">
                          <a:latin typeface="Lato"/>
                          <a:ea typeface="Lato"/>
                          <a:cs typeface="Lato"/>
                          <a:sym typeface="Lato"/>
                        </a:rPr>
                        <a:t>What?</a:t>
                      </a:r>
                      <a:endParaRPr sz="3000" b="1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63500" marR="63500" marT="63500" marB="63500" anchor="ctr">
                    <a:lnL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T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3000" b="1">
                          <a:latin typeface="Lato"/>
                          <a:ea typeface="Lato"/>
                          <a:cs typeface="Lato"/>
                          <a:sym typeface="Lato"/>
                        </a:rPr>
                        <a:t>When?</a:t>
                      </a:r>
                      <a:endParaRPr sz="3000" b="1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63500" marR="63500" marT="63500" marB="63500" anchor="ctr">
                    <a:lnT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3000" b="1">
                          <a:latin typeface="Lato"/>
                          <a:ea typeface="Lato"/>
                          <a:cs typeface="Lato"/>
                          <a:sym typeface="Lato"/>
                        </a:rPr>
                        <a:t>How Much?</a:t>
                      </a:r>
                      <a:endParaRPr sz="3000" b="1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63500" marR="63500" marT="63500" marB="63500" anchor="ctr">
                    <a:lnR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330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3600" b="1">
                          <a:solidFill>
                            <a:schemeClr val="dk1"/>
                          </a:solidFill>
                          <a:latin typeface="Caveat"/>
                          <a:ea typeface="Caveat"/>
                          <a:cs typeface="Caveat"/>
                          <a:sym typeface="Caveat"/>
                        </a:rPr>
                        <a:t>I went on TikTok and created some cool videos to send to my friends.</a:t>
                      </a:r>
                      <a:endParaRPr sz="3600" b="1">
                        <a:solidFill>
                          <a:schemeClr val="dk1"/>
                        </a:solidFill>
                        <a:latin typeface="Caveat"/>
                        <a:ea typeface="Caveat"/>
                        <a:cs typeface="Caveat"/>
                        <a:sym typeface="Caveat"/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B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4000" b="1">
                          <a:solidFill>
                            <a:schemeClr val="dk1"/>
                          </a:solidFill>
                          <a:latin typeface="Caveat"/>
                          <a:ea typeface="Caveat"/>
                          <a:cs typeface="Caveat"/>
                          <a:sym typeface="Caveat"/>
                        </a:rPr>
                        <a:t>Thursday afternoon, after school</a:t>
                      </a:r>
                      <a:endParaRPr sz="4000" b="1">
                        <a:solidFill>
                          <a:schemeClr val="dk1"/>
                        </a:solidFill>
                        <a:latin typeface="Caveat"/>
                        <a:ea typeface="Caveat"/>
                        <a:cs typeface="Caveat"/>
                        <a:sym typeface="Caveat"/>
                      </a:endParaRPr>
                    </a:p>
                  </a:txBody>
                  <a:tcPr marL="63500" marR="63500" marT="63500" marB="63500">
                    <a:lnB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4000" b="1">
                          <a:solidFill>
                            <a:schemeClr val="dk1"/>
                          </a:solidFill>
                          <a:latin typeface="Caveat"/>
                          <a:ea typeface="Caveat"/>
                          <a:cs typeface="Caveat"/>
                          <a:sym typeface="Caveat"/>
                        </a:rPr>
                        <a:t>For about 45 minutes</a:t>
                      </a:r>
                      <a:endParaRPr sz="4000" b="1">
                        <a:solidFill>
                          <a:schemeClr val="dk1"/>
                        </a:solidFill>
                        <a:latin typeface="Caveat"/>
                        <a:ea typeface="Caveat"/>
                        <a:cs typeface="Caveat"/>
                        <a:sym typeface="Caveat"/>
                      </a:endParaRPr>
                    </a:p>
                  </a:txBody>
                  <a:tcPr marL="63500" marR="63500" marT="63500" marB="63500">
                    <a:lnR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B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16" name="Google Shape;116;p14"/>
          <p:cNvPicPr preferRelativeResize="0"/>
          <p:nvPr/>
        </p:nvPicPr>
        <p:blipFill rotWithShape="1">
          <a:blip r:embed="rId5">
            <a:alphaModFix/>
          </a:blip>
          <a:srcRect l="-28909" t="37547" r="11772" b="21612"/>
          <a:stretch/>
        </p:blipFill>
        <p:spPr>
          <a:xfrm rot="5400013">
            <a:off x="6572853" y="2733659"/>
            <a:ext cx="2981425" cy="1847858"/>
          </a:xfrm>
          <a:prstGeom prst="rect">
            <a:avLst/>
          </a:prstGeom>
          <a:noFill/>
          <a:ln>
            <a:noFill/>
          </a:ln>
          <a:effectLst>
            <a:outerShdw blurRad="100013" dist="19050" dir="19680000" algn="bl" rotWithShape="0">
              <a:srgbClr val="000000">
                <a:alpha val="50000"/>
              </a:srgbClr>
            </a:outerShdw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" name="Google Shape;121;p15"/>
          <p:cNvPicPr preferRelativeResize="0"/>
          <p:nvPr/>
        </p:nvPicPr>
        <p:blipFill rotWithShape="1">
          <a:blip r:embed="rId3">
            <a:alphaModFix/>
          </a:blip>
          <a:srcRect l="20854" t="20854"/>
          <a:stretch/>
        </p:blipFill>
        <p:spPr>
          <a:xfrm>
            <a:off x="-1" y="1"/>
            <a:ext cx="9144005" cy="51435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15"/>
          <p:cNvPicPr preferRelativeResize="0"/>
          <p:nvPr/>
        </p:nvPicPr>
        <p:blipFill rotWithShape="1">
          <a:blip r:embed="rId4">
            <a:alphaModFix/>
          </a:blip>
          <a:srcRect b="57852"/>
          <a:stretch/>
        </p:blipFill>
        <p:spPr>
          <a:xfrm>
            <a:off x="394625" y="583350"/>
            <a:ext cx="8354749" cy="4560152"/>
          </a:xfrm>
          <a:prstGeom prst="rect">
            <a:avLst/>
          </a:prstGeom>
          <a:noFill/>
          <a:ln>
            <a:noFill/>
          </a:ln>
          <a:effectLst>
            <a:outerShdw blurRad="57150" dist="19050" dir="21300000" algn="bl" rotWithShape="0">
              <a:srgbClr val="000000">
                <a:alpha val="48000"/>
              </a:srgbClr>
            </a:outerShdw>
          </a:effectLst>
        </p:spPr>
      </p:pic>
      <p:sp>
        <p:nvSpPr>
          <p:cNvPr id="123" name="Google Shape;123;p15"/>
          <p:cNvSpPr/>
          <p:nvPr/>
        </p:nvSpPr>
        <p:spPr>
          <a:xfrm>
            <a:off x="398350" y="591675"/>
            <a:ext cx="8351100" cy="45558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aphicFrame>
        <p:nvGraphicFramePr>
          <p:cNvPr id="124" name="Google Shape;124;p15"/>
          <p:cNvGraphicFramePr/>
          <p:nvPr/>
        </p:nvGraphicFramePr>
        <p:xfrm>
          <a:off x="615788" y="73235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{8E4392CB-721F-40CB-815E-728EDB5C0D7A}</a:tableStyleId>
              </a:tblPr>
              <a:tblGrid>
                <a:gridCol w="30645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92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595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7835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3000" b="1">
                          <a:latin typeface="Lato"/>
                          <a:ea typeface="Lato"/>
                          <a:cs typeface="Lato"/>
                          <a:sym typeface="Lato"/>
                        </a:rPr>
                        <a:t>What?</a:t>
                      </a:r>
                      <a:endParaRPr sz="3000" b="1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63500" marR="63500" marT="63500" marB="63500" anchor="ctr">
                    <a:lnL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T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3000" b="1">
                          <a:latin typeface="Lato"/>
                          <a:ea typeface="Lato"/>
                          <a:cs typeface="Lato"/>
                          <a:sym typeface="Lato"/>
                        </a:rPr>
                        <a:t>When?</a:t>
                      </a:r>
                      <a:endParaRPr sz="3000" b="1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63500" marR="63500" marT="63500" marB="63500" anchor="ctr">
                    <a:lnT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3000" b="1">
                          <a:latin typeface="Lato"/>
                          <a:ea typeface="Lato"/>
                          <a:cs typeface="Lato"/>
                          <a:sym typeface="Lato"/>
                        </a:rPr>
                        <a:t>How Much?</a:t>
                      </a:r>
                      <a:endParaRPr sz="3000" b="1">
                        <a:latin typeface="Lato"/>
                        <a:ea typeface="Lato"/>
                        <a:cs typeface="Lato"/>
                        <a:sym typeface="Lato"/>
                      </a:endParaRPr>
                    </a:p>
                  </a:txBody>
                  <a:tcPr marL="63500" marR="63500" marT="63500" marB="63500" anchor="ctr">
                    <a:lnR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330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4000" b="1">
                          <a:solidFill>
                            <a:schemeClr val="dk1"/>
                          </a:solidFill>
                          <a:latin typeface="Caveat"/>
                          <a:ea typeface="Caveat"/>
                          <a:cs typeface="Caveat"/>
                          <a:sym typeface="Caveat"/>
                        </a:rPr>
                        <a:t>I read a book that I’m really into right now (</a:t>
                      </a:r>
                      <a:r>
                        <a:rPr lang="en" sz="4000" b="1" i="1">
                          <a:solidFill>
                            <a:schemeClr val="dk1"/>
                          </a:solidFill>
                          <a:latin typeface="Caveat"/>
                          <a:ea typeface="Caveat"/>
                          <a:cs typeface="Caveat"/>
                          <a:sym typeface="Caveat"/>
                        </a:rPr>
                        <a:t>Wonder</a:t>
                      </a:r>
                      <a:r>
                        <a:rPr lang="en" sz="4000" b="1">
                          <a:solidFill>
                            <a:schemeClr val="dk1"/>
                          </a:solidFill>
                          <a:latin typeface="Caveat"/>
                          <a:ea typeface="Caveat"/>
                          <a:cs typeface="Caveat"/>
                          <a:sym typeface="Caveat"/>
                        </a:rPr>
                        <a:t>).</a:t>
                      </a:r>
                      <a:endParaRPr sz="3600" b="1">
                        <a:solidFill>
                          <a:schemeClr val="dk1"/>
                        </a:solidFill>
                        <a:latin typeface="Caveat"/>
                        <a:ea typeface="Caveat"/>
                        <a:cs typeface="Caveat"/>
                        <a:sym typeface="Caveat"/>
                      </a:endParaRPr>
                    </a:p>
                  </a:txBody>
                  <a:tcPr marL="63500" marR="63500" marT="63500" marB="63500">
                    <a:lnL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B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4000" b="1">
                          <a:solidFill>
                            <a:schemeClr val="dk1"/>
                          </a:solidFill>
                          <a:latin typeface="Caveat"/>
                          <a:ea typeface="Caveat"/>
                          <a:cs typeface="Caveat"/>
                          <a:sym typeface="Caveat"/>
                        </a:rPr>
                        <a:t>Tuesday evening, after dinner</a:t>
                      </a:r>
                      <a:endParaRPr sz="4000" b="1">
                        <a:solidFill>
                          <a:schemeClr val="dk1"/>
                        </a:solidFill>
                        <a:latin typeface="Caveat"/>
                        <a:ea typeface="Caveat"/>
                        <a:cs typeface="Caveat"/>
                        <a:sym typeface="Caveat"/>
                      </a:endParaRPr>
                    </a:p>
                  </a:txBody>
                  <a:tcPr marL="63500" marR="63500" marT="63500" marB="63500">
                    <a:lnB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4000" b="1">
                          <a:solidFill>
                            <a:schemeClr val="dk1"/>
                          </a:solidFill>
                          <a:latin typeface="Caveat"/>
                          <a:ea typeface="Caveat"/>
                          <a:cs typeface="Caveat"/>
                          <a:sym typeface="Caveat"/>
                        </a:rPr>
                        <a:t>For about an hour</a:t>
                      </a:r>
                      <a:endParaRPr sz="4000" b="1">
                        <a:solidFill>
                          <a:schemeClr val="dk1"/>
                        </a:solidFill>
                        <a:latin typeface="Caveat"/>
                        <a:ea typeface="Caveat"/>
                        <a:cs typeface="Caveat"/>
                        <a:sym typeface="Caveat"/>
                      </a:endParaRPr>
                    </a:p>
                  </a:txBody>
                  <a:tcPr marL="63500" marR="63500" marT="63500" marB="63500">
                    <a:lnR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B w="12700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25" name="Google Shape;125;p15"/>
          <p:cNvPicPr preferRelativeResize="0"/>
          <p:nvPr/>
        </p:nvPicPr>
        <p:blipFill rotWithShape="1">
          <a:blip r:embed="rId5">
            <a:alphaModFix/>
          </a:blip>
          <a:srcRect l="-28909" t="37547" r="11772" b="21612"/>
          <a:stretch/>
        </p:blipFill>
        <p:spPr>
          <a:xfrm rot="5400013">
            <a:off x="6572853" y="2733659"/>
            <a:ext cx="2981425" cy="1847858"/>
          </a:xfrm>
          <a:prstGeom prst="rect">
            <a:avLst/>
          </a:prstGeom>
          <a:noFill/>
          <a:ln>
            <a:noFill/>
          </a:ln>
          <a:effectLst>
            <a:outerShdw blurRad="100013" dist="19050" dir="19680000" algn="bl" rotWithShape="0">
              <a:srgbClr val="000000">
                <a:alpha val="50000"/>
              </a:srgbClr>
            </a:outerShdw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16"/>
          <p:cNvSpPr/>
          <p:nvPr/>
        </p:nvSpPr>
        <p:spPr>
          <a:xfrm>
            <a:off x="0" y="160100"/>
            <a:ext cx="9144000" cy="83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35353"/>
              </a:buClr>
              <a:buSzPts val="600"/>
              <a:buFont typeface="Lato"/>
              <a:buNone/>
            </a:pPr>
            <a:r>
              <a:rPr lang="en" sz="3000">
                <a:latin typeface="Rubik"/>
                <a:ea typeface="Rubik"/>
                <a:cs typeface="Rubik"/>
                <a:sym typeface="Rubik"/>
              </a:rPr>
              <a:t>What makes a healthy media choice?</a:t>
            </a:r>
            <a:endParaRPr sz="3000"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131" name="Google Shape;131;p16"/>
          <p:cNvSpPr txBox="1"/>
          <p:nvPr/>
        </p:nvSpPr>
        <p:spPr>
          <a:xfrm>
            <a:off x="587900" y="1971675"/>
            <a:ext cx="2378400" cy="228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1550" tIns="40750" rIns="81550" bIns="40750" anchor="t" anchorCtr="0">
            <a:no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Lato"/>
                <a:ea typeface="Lato"/>
                <a:cs typeface="Lato"/>
                <a:sym typeface="Lato"/>
              </a:rPr>
              <a:t>What are the media you're consuming (or creating)?</a:t>
            </a:r>
            <a:endParaRPr sz="1200">
              <a:latin typeface="Lato"/>
              <a:ea typeface="Lato"/>
              <a:cs typeface="Lato"/>
              <a:sym typeface="Lato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>
                <a:latin typeface="Lato"/>
                <a:ea typeface="Lato"/>
                <a:cs typeface="Lato"/>
                <a:sym typeface="Lato"/>
              </a:rPr>
              <a:t>What platforms are you using to consume the media (i.e., a streaming platform like Netflix)? </a:t>
            </a:r>
            <a:endParaRPr sz="1200">
              <a:latin typeface="Lato"/>
              <a:ea typeface="Lato"/>
              <a:cs typeface="Lato"/>
              <a:sym typeface="Lato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>
                <a:latin typeface="Lato"/>
                <a:ea typeface="Lato"/>
                <a:cs typeface="Lato"/>
                <a:sym typeface="Lato"/>
              </a:rPr>
              <a:t>or …</a:t>
            </a:r>
            <a:endParaRPr sz="1200">
              <a:latin typeface="Lato"/>
              <a:ea typeface="Lato"/>
              <a:cs typeface="Lato"/>
              <a:sym typeface="Lato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" sz="1200">
                <a:latin typeface="Lato"/>
                <a:ea typeface="Lato"/>
                <a:cs typeface="Lato"/>
                <a:sym typeface="Lato"/>
              </a:rPr>
              <a:t>What device(s) are you using to consume (or create) the media?</a:t>
            </a:r>
            <a:endParaRPr sz="1200"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32" name="Google Shape;132;p16"/>
          <p:cNvSpPr txBox="1"/>
          <p:nvPr/>
        </p:nvSpPr>
        <p:spPr>
          <a:xfrm>
            <a:off x="587900" y="1280425"/>
            <a:ext cx="1514400" cy="36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35353"/>
              </a:buClr>
              <a:buSzPts val="350"/>
              <a:buFont typeface="Lato"/>
              <a:buNone/>
            </a:pPr>
            <a:r>
              <a:rPr lang="en" sz="3400" b="1">
                <a:solidFill>
                  <a:srgbClr val="44AA00"/>
                </a:solidFill>
                <a:latin typeface="Rubik"/>
                <a:ea typeface="Rubik"/>
                <a:cs typeface="Rubik"/>
                <a:sym typeface="Rubik"/>
              </a:rPr>
              <a:t>What</a:t>
            </a:r>
            <a:r>
              <a:rPr lang="en" sz="3200" b="1">
                <a:solidFill>
                  <a:srgbClr val="44AA00"/>
                </a:solidFill>
                <a:latin typeface="Rubik"/>
                <a:ea typeface="Rubik"/>
                <a:cs typeface="Rubik"/>
                <a:sym typeface="Rubik"/>
              </a:rPr>
              <a:t>?</a:t>
            </a:r>
            <a:endParaRPr sz="3200" b="1">
              <a:solidFill>
                <a:srgbClr val="44AA00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133" name="Google Shape;133;p16"/>
          <p:cNvSpPr txBox="1"/>
          <p:nvPr/>
        </p:nvSpPr>
        <p:spPr>
          <a:xfrm>
            <a:off x="3317325" y="1971675"/>
            <a:ext cx="2619300" cy="228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1550" tIns="40750" rIns="81550" bIns="40750" anchor="t" anchorCtr="0">
            <a:no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>
                <a:srgbClr val="249910"/>
              </a:buClr>
              <a:buSzPts val="300"/>
              <a:buFont typeface="Lato"/>
              <a:buNone/>
            </a:pPr>
            <a:r>
              <a:rPr lang="en" sz="1200">
                <a:latin typeface="Lato"/>
                <a:ea typeface="Lato"/>
                <a:cs typeface="Lato"/>
                <a:sym typeface="Lato"/>
              </a:rPr>
              <a:t>When are you consuming (or creating) the media?</a:t>
            </a:r>
            <a:endParaRPr sz="1200">
              <a:latin typeface="Lato"/>
              <a:ea typeface="Lato"/>
              <a:cs typeface="Lato"/>
              <a:sym typeface="Lato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Clr>
                <a:srgbClr val="249910"/>
              </a:buClr>
              <a:buSzPts val="300"/>
              <a:buFont typeface="Lato"/>
              <a:buNone/>
            </a:pPr>
            <a:r>
              <a:rPr lang="en" sz="1200">
                <a:latin typeface="Lato"/>
                <a:ea typeface="Lato"/>
                <a:cs typeface="Lato"/>
                <a:sym typeface="Lato"/>
              </a:rPr>
              <a:t>What time of day? What day of the week?</a:t>
            </a:r>
            <a:endParaRPr sz="1200">
              <a:latin typeface="Lato"/>
              <a:ea typeface="Lato"/>
              <a:cs typeface="Lato"/>
              <a:sym typeface="Lato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1000"/>
              </a:spcBef>
              <a:spcAft>
                <a:spcPts val="1000"/>
              </a:spcAft>
              <a:buClr>
                <a:srgbClr val="249910"/>
              </a:buClr>
              <a:buSzPts val="300"/>
              <a:buFont typeface="Lato"/>
              <a:buNone/>
            </a:pPr>
            <a:r>
              <a:rPr lang="en" sz="1200">
                <a:latin typeface="Lato"/>
                <a:ea typeface="Lato"/>
                <a:cs typeface="Lato"/>
                <a:sym typeface="Lato"/>
              </a:rPr>
              <a:t>What else is happening at this time (i.e., is it during dinner time, right before bed, etc.)?</a:t>
            </a:r>
            <a:endParaRPr sz="1200"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34" name="Google Shape;134;p16"/>
          <p:cNvSpPr txBox="1"/>
          <p:nvPr/>
        </p:nvSpPr>
        <p:spPr>
          <a:xfrm>
            <a:off x="3317325" y="1280426"/>
            <a:ext cx="1643100" cy="36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35353"/>
              </a:buClr>
              <a:buSzPts val="350"/>
              <a:buFont typeface="Lato"/>
              <a:buNone/>
            </a:pPr>
            <a:r>
              <a:rPr lang="en" sz="3400" b="1">
                <a:solidFill>
                  <a:srgbClr val="00857D"/>
                </a:solidFill>
                <a:latin typeface="Rubik"/>
                <a:ea typeface="Rubik"/>
                <a:cs typeface="Rubik"/>
                <a:sym typeface="Rubik"/>
              </a:rPr>
              <a:t>When?</a:t>
            </a:r>
            <a:endParaRPr sz="3400" b="1">
              <a:solidFill>
                <a:srgbClr val="00857D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sp>
        <p:nvSpPr>
          <p:cNvPr id="135" name="Google Shape;135;p16"/>
          <p:cNvSpPr txBox="1"/>
          <p:nvPr/>
        </p:nvSpPr>
        <p:spPr>
          <a:xfrm>
            <a:off x="6208875" y="1971675"/>
            <a:ext cx="2749200" cy="224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1550" tIns="40750" rIns="81550" bIns="40750" anchor="t" anchorCtr="0">
            <a:noAutofit/>
          </a:bodyPr>
          <a:lstStyle/>
          <a:p>
            <a:pPr marL="0" marR="0" lvl="0" indent="0" algn="l" rtl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Lato"/>
                <a:ea typeface="Lato"/>
                <a:cs typeface="Lato"/>
                <a:sym typeface="Lato"/>
              </a:rPr>
              <a:t>How much media are you consuming?</a:t>
            </a:r>
            <a:endParaRPr sz="1200">
              <a:latin typeface="Lato"/>
              <a:ea typeface="Lato"/>
              <a:cs typeface="Lato"/>
              <a:sym typeface="Lato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1200">
                <a:latin typeface="Lato"/>
                <a:ea typeface="Lato"/>
                <a:cs typeface="Lato"/>
                <a:sym typeface="Lato"/>
              </a:rPr>
              <a:t>How long are you spending with the media at one time?</a:t>
            </a:r>
            <a:endParaRPr sz="1200">
              <a:latin typeface="Lato"/>
              <a:ea typeface="Lato"/>
              <a:cs typeface="Lato"/>
              <a:sym typeface="Lato"/>
            </a:endParaRPr>
          </a:p>
          <a:p>
            <a:pPr marL="0" marR="0" lvl="0" indent="0" algn="l" rtl="0">
              <a:lnSpc>
                <a:spcPct val="120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" sz="1200">
                <a:latin typeface="Lato"/>
                <a:ea typeface="Lato"/>
                <a:cs typeface="Lato"/>
                <a:sym typeface="Lato"/>
              </a:rPr>
              <a:t>How often are you consuming the media?</a:t>
            </a:r>
            <a:endParaRPr sz="1200"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36" name="Google Shape;136;p16"/>
          <p:cNvSpPr txBox="1"/>
          <p:nvPr/>
        </p:nvSpPr>
        <p:spPr>
          <a:xfrm>
            <a:off x="6208875" y="1280425"/>
            <a:ext cx="2839800" cy="36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4275" tIns="17125" rIns="34275" bIns="171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535353"/>
              </a:buClr>
              <a:buSzPts val="350"/>
              <a:buFont typeface="Lato"/>
              <a:buNone/>
            </a:pPr>
            <a:r>
              <a:rPr lang="en" sz="3400" b="1">
                <a:solidFill>
                  <a:srgbClr val="0177FF"/>
                </a:solidFill>
                <a:latin typeface="Rubik"/>
                <a:ea typeface="Rubik"/>
                <a:cs typeface="Rubik"/>
                <a:sym typeface="Rubik"/>
              </a:rPr>
              <a:t>How much?</a:t>
            </a:r>
            <a:endParaRPr sz="3400" b="1">
              <a:solidFill>
                <a:srgbClr val="0177FF"/>
              </a:solidFill>
              <a:latin typeface="Rubik"/>
              <a:ea typeface="Rubik"/>
              <a:cs typeface="Rubik"/>
              <a:sym typeface="Rubik"/>
            </a:endParaRPr>
          </a:p>
        </p:txBody>
      </p:sp>
      <p:cxnSp>
        <p:nvCxnSpPr>
          <p:cNvPr id="137" name="Google Shape;137;p16"/>
          <p:cNvCxnSpPr/>
          <p:nvPr/>
        </p:nvCxnSpPr>
        <p:spPr>
          <a:xfrm>
            <a:off x="3064650" y="1971750"/>
            <a:ext cx="0" cy="2244900"/>
          </a:xfrm>
          <a:prstGeom prst="straightConnector1">
            <a:avLst/>
          </a:prstGeom>
          <a:noFill/>
          <a:ln w="9525" cap="flat" cmpd="sng">
            <a:solidFill>
              <a:srgbClr val="999999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38" name="Google Shape;138;p16"/>
          <p:cNvCxnSpPr/>
          <p:nvPr/>
        </p:nvCxnSpPr>
        <p:spPr>
          <a:xfrm>
            <a:off x="6015325" y="1971750"/>
            <a:ext cx="0" cy="2244900"/>
          </a:xfrm>
          <a:prstGeom prst="straightConnector1">
            <a:avLst/>
          </a:prstGeom>
          <a:noFill/>
          <a:ln w="9525" cap="flat" cmpd="sng">
            <a:solidFill>
              <a:srgbClr val="999999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" name="Google Shape;143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0950" y="172250"/>
            <a:ext cx="390300" cy="390300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17"/>
          <p:cNvSpPr/>
          <p:nvPr/>
        </p:nvSpPr>
        <p:spPr>
          <a:xfrm>
            <a:off x="4854400" y="437150"/>
            <a:ext cx="4128300" cy="398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74300" tIns="182875" rIns="182875" bIns="18287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latin typeface="Rubik"/>
                <a:ea typeface="Rubik"/>
                <a:cs typeface="Rubik"/>
                <a:sym typeface="Rubik"/>
              </a:rPr>
              <a:t>Discuss:</a:t>
            </a:r>
            <a:endParaRPr sz="2000">
              <a:latin typeface="Rubik"/>
              <a:ea typeface="Rubik"/>
              <a:cs typeface="Rubik"/>
              <a:sym typeface="Rubik"/>
            </a:endParaRPr>
          </a:p>
          <a:p>
            <a:pPr marL="342900" marR="0" lvl="0" indent="-358140" algn="l" rtl="0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Lato"/>
              <a:buChar char="●"/>
            </a:pPr>
            <a:r>
              <a:rPr lang="en" sz="2000">
                <a:latin typeface="Lato"/>
                <a:ea typeface="Lato"/>
                <a:cs typeface="Lato"/>
                <a:sym typeface="Lato"/>
              </a:rPr>
              <a:t>How are some media choices </a:t>
            </a:r>
            <a:r>
              <a:rPr lang="en" sz="2000" i="1" u="sng">
                <a:latin typeface="Lato"/>
                <a:ea typeface="Lato"/>
                <a:cs typeface="Lato"/>
                <a:sym typeface="Lato"/>
              </a:rPr>
              <a:t>more</a:t>
            </a:r>
            <a:r>
              <a:rPr lang="en" sz="2000">
                <a:latin typeface="Lato"/>
                <a:ea typeface="Lato"/>
                <a:cs typeface="Lato"/>
                <a:sym typeface="Lato"/>
              </a:rPr>
              <a:t> healthy or </a:t>
            </a:r>
            <a:r>
              <a:rPr lang="en" sz="2000" i="1" u="sng">
                <a:latin typeface="Lato"/>
                <a:ea typeface="Lato"/>
                <a:cs typeface="Lato"/>
                <a:sym typeface="Lato"/>
              </a:rPr>
              <a:t>less</a:t>
            </a:r>
            <a:r>
              <a:rPr lang="en" sz="2000">
                <a:latin typeface="Lato"/>
                <a:ea typeface="Lato"/>
                <a:cs typeface="Lato"/>
                <a:sym typeface="Lato"/>
              </a:rPr>
              <a:t> healthy than others?</a:t>
            </a:r>
            <a:endParaRPr sz="2000">
              <a:latin typeface="Lato"/>
              <a:ea typeface="Lato"/>
              <a:cs typeface="Lato"/>
              <a:sym typeface="Lato"/>
            </a:endParaRPr>
          </a:p>
          <a:p>
            <a:pPr marL="342900" marR="0" lvl="0" indent="-358140" algn="l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Clr>
                <a:srgbClr val="000000"/>
              </a:buClr>
              <a:buSzPts val="2000"/>
              <a:buFont typeface="Lato"/>
              <a:buChar char="●"/>
            </a:pPr>
            <a:r>
              <a:rPr lang="en" sz="2000">
                <a:latin typeface="Lato"/>
                <a:ea typeface="Lato"/>
                <a:cs typeface="Lato"/>
                <a:sym typeface="Lato"/>
              </a:rPr>
              <a:t>What is "media balance"? How might it be different for different people?</a:t>
            </a:r>
            <a:endParaRPr sz="2000"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45" name="Google Shape;145;p17"/>
          <p:cNvSpPr txBox="1"/>
          <p:nvPr/>
        </p:nvSpPr>
        <p:spPr>
          <a:xfrm>
            <a:off x="569575" y="190700"/>
            <a:ext cx="1779000" cy="35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ubik"/>
                <a:ea typeface="Rubik"/>
                <a:cs typeface="Rubik"/>
                <a:sym typeface="Rubik"/>
              </a:rPr>
              <a:t>WATCH + DISCUSS</a:t>
            </a:r>
            <a:endParaRPr sz="1200">
              <a:latin typeface="Rubik"/>
              <a:ea typeface="Rubik"/>
              <a:cs typeface="Rubik"/>
              <a:sym typeface="Rubik"/>
            </a:endParaRPr>
          </a:p>
        </p:txBody>
      </p:sp>
      <p:pic>
        <p:nvPicPr>
          <p:cNvPr id="146" name="Google Shape;146;p17" descr="Looking for a lesson plan on this topic? Visit https://www.commonsense.org/education/digital-citizenship/lesson/finding-my-media-balance&#10;&#10;Every day, we make choices about the media we consume and create. But do kids actually understand what makes their media choices healthy or not? Hint: It’s about a lot more than just screen time. &#10;Use this video to give your students a framework for making informed media choices, and to help them find media balance in their lives." title="My Media Balance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2400" y="714950"/>
            <a:ext cx="4549600" cy="3412200"/>
          </a:xfrm>
          <a:prstGeom prst="rect">
            <a:avLst/>
          </a:prstGeom>
          <a:noFill/>
          <a:ln>
            <a:noFill/>
          </a:ln>
        </p:spPr>
      </p:pic>
      <p:sp>
        <p:nvSpPr>
          <p:cNvPr id="147" name="Google Shape;147;p17"/>
          <p:cNvSpPr txBox="1"/>
          <p:nvPr/>
        </p:nvSpPr>
        <p:spPr>
          <a:xfrm>
            <a:off x="152400" y="4127150"/>
            <a:ext cx="4601100" cy="3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>
                <a:latin typeface="Lato"/>
                <a:ea typeface="Lato"/>
                <a:cs typeface="Lato"/>
                <a:sym typeface="Lato"/>
              </a:rPr>
              <a:t>To watch this video on the Common Sense Education site, click </a:t>
            </a:r>
            <a:r>
              <a:rPr lang="en" sz="700" b="1">
                <a:solidFill>
                  <a:srgbClr val="249910"/>
                </a:solidFill>
                <a:uFill>
                  <a:noFill/>
                </a:uFill>
                <a:latin typeface="Lato"/>
                <a:ea typeface="Lato"/>
                <a:cs typeface="Lato"/>
                <a:sym typeface="Lato"/>
                <a:hlinkClick r:id="rId6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here</a:t>
            </a:r>
            <a:r>
              <a:rPr lang="en" sz="700">
                <a:latin typeface="Lato"/>
                <a:ea typeface="Lato"/>
                <a:cs typeface="Lato"/>
                <a:sym typeface="Lato"/>
              </a:rPr>
              <a:t>.</a:t>
            </a:r>
            <a:endParaRPr sz="700"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18"/>
          <p:cNvSpPr txBox="1"/>
          <p:nvPr/>
        </p:nvSpPr>
        <p:spPr>
          <a:xfrm>
            <a:off x="887850" y="2187300"/>
            <a:ext cx="7368300" cy="76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latin typeface="Lato"/>
                <a:ea typeface="Lato"/>
                <a:cs typeface="Lato"/>
                <a:sym typeface="Lato"/>
              </a:rPr>
              <a:t>Using media in a way that feels healthy and in balance with other life activities (family, friends, school, hobbies, etc.)</a:t>
            </a:r>
            <a:endParaRPr sz="2400">
              <a:latin typeface="Lato"/>
              <a:ea typeface="Lato"/>
              <a:cs typeface="Lato"/>
              <a:sym typeface="Lato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>
              <a:latin typeface="Lato"/>
              <a:ea typeface="Lato"/>
              <a:cs typeface="Lato"/>
              <a:sym typeface="Lato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153" name="Google Shape;153;p18"/>
          <p:cNvSpPr txBox="1"/>
          <p:nvPr/>
        </p:nvSpPr>
        <p:spPr>
          <a:xfrm>
            <a:off x="887850" y="1020500"/>
            <a:ext cx="3684300" cy="67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000">
                <a:latin typeface="Rubik"/>
                <a:ea typeface="Rubik"/>
                <a:cs typeface="Rubik"/>
                <a:sym typeface="Rubik"/>
              </a:rPr>
              <a:t>Media Balance</a:t>
            </a:r>
            <a:endParaRPr sz="4000">
              <a:latin typeface="Rubik"/>
              <a:ea typeface="Rubik"/>
              <a:cs typeface="Rubik"/>
              <a:sym typeface="Rubik"/>
            </a:endParaRPr>
          </a:p>
        </p:txBody>
      </p:sp>
      <p:pic>
        <p:nvPicPr>
          <p:cNvPr id="154" name="Google Shape;154;p18"/>
          <p:cNvPicPr preferRelativeResize="0"/>
          <p:nvPr/>
        </p:nvPicPr>
        <p:blipFill rotWithShape="1">
          <a:blip r:embed="rId3">
            <a:alphaModFix/>
          </a:blip>
          <a:srcRect b="10"/>
          <a:stretch/>
        </p:blipFill>
        <p:spPr>
          <a:xfrm>
            <a:off x="198825" y="205553"/>
            <a:ext cx="294540" cy="323700"/>
          </a:xfrm>
          <a:prstGeom prst="rect">
            <a:avLst/>
          </a:prstGeom>
          <a:noFill/>
          <a:ln>
            <a:noFill/>
          </a:ln>
        </p:spPr>
      </p:pic>
      <p:sp>
        <p:nvSpPr>
          <p:cNvPr id="155" name="Google Shape;155;p18"/>
          <p:cNvSpPr txBox="1"/>
          <p:nvPr/>
        </p:nvSpPr>
        <p:spPr>
          <a:xfrm>
            <a:off x="569575" y="190700"/>
            <a:ext cx="1779000" cy="35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Rubik"/>
                <a:ea typeface="Rubik"/>
                <a:cs typeface="Rubik"/>
                <a:sym typeface="Rubik"/>
              </a:rPr>
              <a:t>KEY VOCABULARY</a:t>
            </a:r>
            <a:endParaRPr sz="1200">
              <a:latin typeface="Rubik"/>
              <a:ea typeface="Rubik"/>
              <a:cs typeface="Rubik"/>
              <a:sym typeface="Rubik"/>
            </a:endParaRPr>
          </a:p>
        </p:txBody>
      </p:sp>
      <p:pic>
        <p:nvPicPr>
          <p:cNvPr id="156" name="Google Shape;156;p18"/>
          <p:cNvPicPr preferRelativeResize="0"/>
          <p:nvPr/>
        </p:nvPicPr>
        <p:blipFill rotWithShape="1">
          <a:blip r:embed="rId4">
            <a:alphaModFix/>
          </a:blip>
          <a:srcRect t="11223" b="11215"/>
          <a:stretch/>
        </p:blipFill>
        <p:spPr>
          <a:xfrm>
            <a:off x="823950" y="1425300"/>
            <a:ext cx="3684300" cy="590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" name="Google Shape;161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9338740">
            <a:off x="6463075" y="2091755"/>
            <a:ext cx="504275" cy="655191"/>
          </a:xfrm>
          <a:prstGeom prst="rect">
            <a:avLst/>
          </a:prstGeom>
          <a:noFill/>
          <a:ln>
            <a:noFill/>
          </a:ln>
        </p:spPr>
      </p:pic>
      <p:pic>
        <p:nvPicPr>
          <p:cNvPr id="162" name="Google Shape;162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914922">
            <a:off x="2141275" y="2091755"/>
            <a:ext cx="504275" cy="655191"/>
          </a:xfrm>
          <a:prstGeom prst="rect">
            <a:avLst/>
          </a:prstGeom>
          <a:noFill/>
          <a:ln>
            <a:noFill/>
          </a:ln>
        </p:spPr>
      </p:pic>
      <p:pic>
        <p:nvPicPr>
          <p:cNvPr id="163" name="Google Shape;163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496075" y="1704975"/>
            <a:ext cx="4248150" cy="1428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DigCit 2.0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577</Words>
  <Application>Microsoft Office PowerPoint</Application>
  <PresentationFormat>On-screen Show (16:9)</PresentationFormat>
  <Paragraphs>87</Paragraphs>
  <Slides>17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Rubik</vt:lpstr>
      <vt:lpstr>Lato</vt:lpstr>
      <vt:lpstr>Indie Flower</vt:lpstr>
      <vt:lpstr>Arial</vt:lpstr>
      <vt:lpstr>Rubik Light</vt:lpstr>
      <vt:lpstr>Caveat</vt:lpstr>
      <vt:lpstr>DigCit 2.0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Head</dc:creator>
  <cp:lastModifiedBy>Head</cp:lastModifiedBy>
  <cp:revision>1</cp:revision>
  <dcterms:modified xsi:type="dcterms:W3CDTF">2021-05-16T10:17:07Z</dcterms:modified>
</cp:coreProperties>
</file>