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  <p:sldMasterId id="2147483660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5143500" type="screen16x9"/>
  <p:notesSz cx="6858000" cy="9144000"/>
  <p:embeddedFontLst>
    <p:embeddedFont>
      <p:font typeface="Rubik" panose="020B0604020202020204" charset="-79"/>
      <p:regular r:id="rId17"/>
      <p:bold r:id="rId18"/>
      <p:italic r:id="rId19"/>
      <p:boldItalic r:id="rId20"/>
    </p:embeddedFont>
    <p:embeddedFont>
      <p:font typeface="Lato" panose="020B0604020202020204" charset="0"/>
      <p:regular r:id="rId21"/>
      <p:bold r:id="rId22"/>
      <p:italic r:id="rId23"/>
      <p:boldItalic r:id="rId24"/>
    </p:embeddedFont>
    <p:embeddedFont>
      <p:font typeface="Indie Flower" panose="020B0604020202020204" charset="0"/>
      <p:regular r:id="rId25"/>
    </p:embeddedFont>
    <p:embeddedFont>
      <p:font typeface="Rubik Light" panose="020B0604020202020204" charset="-79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D4EF345-E2BC-4DEA-97A8-D58172191C01}">
  <a:tblStyle styleId="{3D4EF345-E2BC-4DEA-97A8-D58172191C0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35" y="4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4d3c8887c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4d3c8887c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c61e5efda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c61e5efda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b037fe8d8_1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b037fe8d8_1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4157e4df00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4157e4df00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b037fe8d8_1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b037fe8d8_1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4314ee883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4314ee8833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4314ee8310_2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4314ee8310_2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4474c36717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4474c36717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61dbe76d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61dbe76d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457f6e4c1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457f6e4c1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4474c3671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4474c3671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4474c36717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4474c36717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4474c36717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4474c36717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ssential Question">
  <p:cSld name="CUSTOM_1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0" y="123140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/>
          <p:nvPr/>
        </p:nvSpPr>
        <p:spPr>
          <a:xfrm>
            <a:off x="-10950" y="2081350"/>
            <a:ext cx="9165900" cy="1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8855"/>
              </a:buClr>
              <a:buSzPts val="1600"/>
              <a:buFont typeface="Lato"/>
              <a:buNone/>
            </a:pPr>
            <a:endParaRPr sz="24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0" y="2223050"/>
            <a:ext cx="9144000" cy="9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●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1pPr>
            <a:lvl2pPr marL="914400" lvl="1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○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2pPr>
            <a:lvl3pPr marL="1371600" lvl="2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■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3pPr>
            <a:lvl4pPr marL="1828800" lvl="3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●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4pPr>
            <a:lvl5pPr marL="2286000" lvl="4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○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5pPr>
            <a:lvl6pPr marL="2743200" lvl="5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■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6pPr>
            <a:lvl7pPr marL="3200400" lvl="6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●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7pPr>
            <a:lvl8pPr marL="3657600" lvl="7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○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Clr>
                <a:srgbClr val="44AA00"/>
              </a:buClr>
              <a:buSzPts val="2400"/>
              <a:buFont typeface="Indie Flower"/>
              <a:buChar char="■"/>
              <a:defRPr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earning Objectives">
  <p:cSld name="CUSTOM_1_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0" y="4449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2213400" y="1313600"/>
            <a:ext cx="6353100" cy="30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ey Vocabulary">
  <p:cSld name="CUSTOM_1_1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/>
        </p:nvSpPr>
        <p:spPr>
          <a:xfrm>
            <a:off x="887850" y="1020500"/>
            <a:ext cx="17358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20" name="Google Shape;20;p5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915375" y="1035250"/>
            <a:ext cx="7170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2"/>
          </p:nvPr>
        </p:nvSpPr>
        <p:spPr>
          <a:xfrm>
            <a:off x="893575" y="2190350"/>
            <a:ext cx="7344600" cy="200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+ Directions">
  <p:cSld name="CUSTOM_2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577550" y="1002550"/>
            <a:ext cx="8577300" cy="127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2"/>
          </p:nvPr>
        </p:nvSpPr>
        <p:spPr>
          <a:xfrm>
            <a:off x="566750" y="2648025"/>
            <a:ext cx="8577300" cy="172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rections Only">
  <p:cSld name="CUSTOM_3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2"/>
          </p:nvPr>
        </p:nvSpPr>
        <p:spPr>
          <a:xfrm>
            <a:off x="1138200" y="1770800"/>
            <a:ext cx="6867600" cy="172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●"/>
              <a:defRPr sz="2000">
                <a:latin typeface="Lato"/>
                <a:ea typeface="Lato"/>
                <a:cs typeface="Lato"/>
                <a:sym typeface="Lato"/>
              </a:defRPr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○"/>
              <a:defRPr sz="2000">
                <a:latin typeface="Lato"/>
                <a:ea typeface="Lato"/>
                <a:cs typeface="Lato"/>
                <a:sym typeface="Lato"/>
              </a:defRPr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Font typeface="Lato"/>
              <a:buChar char="■"/>
              <a:defRPr sz="20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0" y="7497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umns">
  <p:cSld name="CUSTOM_4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Google Shape;32;p8"/>
          <p:cNvCxnSpPr/>
          <p:nvPr/>
        </p:nvCxnSpPr>
        <p:spPr>
          <a:xfrm>
            <a:off x="3166753" y="1960850"/>
            <a:ext cx="0" cy="2244900"/>
          </a:xfrm>
          <a:prstGeom prst="straightConnector1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3" name="Google Shape;33;p8"/>
          <p:cNvCxnSpPr/>
          <p:nvPr/>
        </p:nvCxnSpPr>
        <p:spPr>
          <a:xfrm>
            <a:off x="5977234" y="1960850"/>
            <a:ext cx="0" cy="2244900"/>
          </a:xfrm>
          <a:prstGeom prst="straightConnector1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0" y="2670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body" idx="1"/>
          </p:nvPr>
        </p:nvSpPr>
        <p:spPr>
          <a:xfrm>
            <a:off x="611613" y="1960850"/>
            <a:ext cx="2299800" cy="23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body" idx="2"/>
          </p:nvPr>
        </p:nvSpPr>
        <p:spPr>
          <a:xfrm>
            <a:off x="3422094" y="1960850"/>
            <a:ext cx="2299800" cy="23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body" idx="3"/>
          </p:nvPr>
        </p:nvSpPr>
        <p:spPr>
          <a:xfrm>
            <a:off x="6232575" y="1960850"/>
            <a:ext cx="2299800" cy="23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Lato"/>
              <a:buChar char="●"/>
              <a:defRPr sz="1200">
                <a:latin typeface="Lato"/>
                <a:ea typeface="Lato"/>
                <a:cs typeface="Lato"/>
                <a:sym typeface="Lato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ubTitle" idx="4"/>
          </p:nvPr>
        </p:nvSpPr>
        <p:spPr>
          <a:xfrm>
            <a:off x="611625" y="1234075"/>
            <a:ext cx="2299800" cy="5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3400">
                <a:latin typeface="Rubik Light"/>
                <a:ea typeface="Rubik Light"/>
                <a:cs typeface="Rubik Light"/>
                <a:sym typeface="Rubik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subTitle" idx="5"/>
          </p:nvPr>
        </p:nvSpPr>
        <p:spPr>
          <a:xfrm>
            <a:off x="3422100" y="1234075"/>
            <a:ext cx="2299800" cy="5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400">
                <a:latin typeface="Rubik Light"/>
                <a:ea typeface="Rubik Light"/>
                <a:cs typeface="Rubik Light"/>
                <a:sym typeface="Rubik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subTitle" idx="6"/>
          </p:nvPr>
        </p:nvSpPr>
        <p:spPr>
          <a:xfrm>
            <a:off x="6232575" y="1234075"/>
            <a:ext cx="2299800" cy="5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400">
                <a:latin typeface="Rubik Light"/>
                <a:ea typeface="Rubik Light"/>
                <a:cs typeface="Rubik Light"/>
                <a:sym typeface="Rubik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o Only">
  <p:cSld name="CUSTOM_5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 txBox="1">
            <a:spLocks noGrp="1"/>
          </p:cNvSpPr>
          <p:nvPr>
            <p:ph type="title"/>
          </p:nvPr>
        </p:nvSpPr>
        <p:spPr>
          <a:xfrm>
            <a:off x="0" y="5198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3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CUSTOM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ey Vocabulary">
  <p:cSld name="CUSTOM_1_1_1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887850" y="1020500"/>
            <a:ext cx="17358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/>
          </p:nvPr>
        </p:nvSpPr>
        <p:spPr>
          <a:xfrm>
            <a:off x="915375" y="1035250"/>
            <a:ext cx="7170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4000">
                <a:latin typeface="Rubik"/>
                <a:ea typeface="Rubik"/>
                <a:cs typeface="Rubik"/>
                <a:sym typeface="Rubik"/>
              </a:defRPr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body" idx="2"/>
          </p:nvPr>
        </p:nvSpPr>
        <p:spPr>
          <a:xfrm>
            <a:off x="893575" y="2190350"/>
            <a:ext cx="7344600" cy="200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●"/>
              <a:defRPr sz="2400">
                <a:latin typeface="Lato"/>
                <a:ea typeface="Lato"/>
                <a:cs typeface="Lato"/>
                <a:sym typeface="Lato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○"/>
              <a:defRPr sz="2400">
                <a:latin typeface="Lato"/>
                <a:ea typeface="Lato"/>
                <a:cs typeface="Lato"/>
                <a:sym typeface="Lato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SzPts val="2400"/>
              <a:buFont typeface="Lato"/>
              <a:buChar char="■"/>
              <a:defRPr sz="2400"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476875" y="4767625"/>
            <a:ext cx="2532437" cy="2402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/>
          <p:nvPr/>
        </p:nvSpPr>
        <p:spPr>
          <a:xfrm>
            <a:off x="622525" y="4720200"/>
            <a:ext cx="5026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b="1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commonsense.org/education</a:t>
            </a:r>
            <a:r>
              <a:rPr lang="en" sz="800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999999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Shareable with attribution for noncommercial use. Remixing is permitted.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12">
            <a:alphaModFix/>
          </a:blip>
          <a:srcRect l="357" r="357"/>
          <a:stretch/>
        </p:blipFill>
        <p:spPr>
          <a:xfrm>
            <a:off x="134575" y="4835977"/>
            <a:ext cx="487950" cy="1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;p1"/>
          <p:cNvSpPr/>
          <p:nvPr/>
        </p:nvSpPr>
        <p:spPr>
          <a:xfrm>
            <a:off x="0" y="4656675"/>
            <a:ext cx="9144000" cy="96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76875" y="4767625"/>
            <a:ext cx="2532437" cy="24027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11"/>
          <p:cNvSpPr txBox="1"/>
          <p:nvPr/>
        </p:nvSpPr>
        <p:spPr>
          <a:xfrm>
            <a:off x="622525" y="4720200"/>
            <a:ext cx="5026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b="1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commonsense.org/education</a:t>
            </a:r>
            <a:r>
              <a:rPr lang="en" sz="800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999999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Shareable with attribution for noncommercial use. Remixing is permitted.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51" name="Google Shape;51;p11"/>
          <p:cNvPicPr preferRelativeResize="0"/>
          <p:nvPr/>
        </p:nvPicPr>
        <p:blipFill rotWithShape="1">
          <a:blip r:embed="rId5">
            <a:alphaModFix/>
          </a:blip>
          <a:srcRect l="357" r="357"/>
          <a:stretch/>
        </p:blipFill>
        <p:spPr>
          <a:xfrm>
            <a:off x="134575" y="4835977"/>
            <a:ext cx="487950" cy="1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11"/>
          <p:cNvSpPr/>
          <p:nvPr/>
        </p:nvSpPr>
        <p:spPr>
          <a:xfrm>
            <a:off x="0" y="4656675"/>
            <a:ext cx="9144000" cy="96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hyperlink" Target="http://www.youtube.com/watch?v=MkwmD6OQrWQ" TargetMode="External"/><Relationship Id="rId4" Type="http://schemas.openxmlformats.org/officeDocument/2006/relationships/hyperlink" Target="https://www.commonsense.org/education/videos/digital-life-101-animation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-150" y="-3075"/>
            <a:ext cx="3631200" cy="5160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193350" y="1741900"/>
            <a:ext cx="3437700" cy="24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Rubik"/>
                <a:ea typeface="Rubik"/>
                <a:cs typeface="Rubik"/>
                <a:sym typeface="Rubik"/>
              </a:rPr>
              <a:t>Finding Balance in a Digital World</a:t>
            </a:r>
            <a:endParaRPr sz="3600">
              <a:latin typeface="Rubik Light"/>
              <a:ea typeface="Rubik Light"/>
              <a:cs typeface="Rubik Light"/>
              <a:sym typeface="Rubik Light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275" y="4563276"/>
            <a:ext cx="3064000" cy="2907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/>
          <p:nvPr/>
        </p:nvSpPr>
        <p:spPr>
          <a:xfrm rot="10800000" flipH="1">
            <a:off x="280125" y="4329642"/>
            <a:ext cx="3063300" cy="345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4"/>
          <p:cNvSpPr txBox="1"/>
          <p:nvPr/>
        </p:nvSpPr>
        <p:spPr>
          <a:xfrm>
            <a:off x="193350" y="1423068"/>
            <a:ext cx="2921400" cy="4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  <a:t>DIGITAL CITIZENSHIP | GRADE 6</a:t>
            </a:r>
            <a:endParaRPr sz="1200">
              <a:solidFill>
                <a:srgbClr val="999999"/>
              </a:solidFill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1850" y="0"/>
            <a:ext cx="3642899" cy="91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 rotWithShape="1">
          <a:blip r:embed="rId5">
            <a:alphaModFix/>
          </a:blip>
          <a:srcRect l="18431" t="2575" r="16067" b="5445"/>
          <a:stretch/>
        </p:blipFill>
        <p:spPr>
          <a:xfrm>
            <a:off x="3631049" y="-3075"/>
            <a:ext cx="5512950" cy="516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>
            <a:spLocks noGrp="1"/>
          </p:cNvSpPr>
          <p:nvPr>
            <p:ph type="title"/>
          </p:nvPr>
        </p:nvSpPr>
        <p:spPr>
          <a:xfrm>
            <a:off x="0" y="1231400"/>
            <a:ext cx="9144000" cy="62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6900"/>
              </a:buClr>
              <a:buSzPts val="2000"/>
              <a:buFont typeface="Lato"/>
              <a:buNone/>
            </a:pPr>
            <a:r>
              <a:rPr lang="en">
                <a:solidFill>
                  <a:schemeClr val="dk1"/>
                </a:solidFill>
              </a:rPr>
              <a:t>Essential Question</a:t>
            </a:r>
            <a:endParaRPr/>
          </a:p>
        </p:txBody>
      </p:sp>
      <p:pic>
        <p:nvPicPr>
          <p:cNvPr id="75" name="Google Shape;7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5475" y="2113659"/>
            <a:ext cx="319200" cy="41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7682500" y="2500634"/>
            <a:ext cx="319200" cy="4147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5"/>
          <p:cNvSpPr txBox="1">
            <a:spLocks noGrp="1"/>
          </p:cNvSpPr>
          <p:nvPr>
            <p:ph type="body" idx="1"/>
          </p:nvPr>
        </p:nvSpPr>
        <p:spPr>
          <a:xfrm>
            <a:off x="0" y="2223050"/>
            <a:ext cx="9144000" cy="96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8855"/>
              </a:buClr>
              <a:buSzPts val="1600"/>
              <a:buFont typeface="Lato"/>
              <a:buNone/>
            </a:pPr>
            <a:r>
              <a:rPr lang="en"/>
              <a:t>How do we balance digital media use in our lives?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>
            <a:spLocks noGrp="1"/>
          </p:cNvSpPr>
          <p:nvPr>
            <p:ph type="body" idx="1"/>
          </p:nvPr>
        </p:nvSpPr>
        <p:spPr>
          <a:xfrm>
            <a:off x="2213400" y="1313600"/>
            <a:ext cx="5386800" cy="30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Reflect on common online and offline activities.</a:t>
            </a:r>
            <a:br>
              <a:rPr lang="en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Identify ways to "unplug" to maintain balance between online and offline activities.</a:t>
            </a:r>
            <a:br>
              <a:rPr lang="en">
                <a:solidFill>
                  <a:schemeClr val="dk1"/>
                </a:solidFill>
              </a:rPr>
            </a:br>
            <a:endParaRPr sz="3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>
                <a:solidFill>
                  <a:schemeClr val="dk1"/>
                </a:solidFill>
              </a:rPr>
              <a:t>Use the Digital Habits Checkup routine to create a personal challenge to achieve more media balance.</a:t>
            </a:r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0" y="444950"/>
            <a:ext cx="9144000" cy="62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Learning Objectives</a:t>
            </a:r>
            <a:endParaRPr/>
          </a:p>
        </p:txBody>
      </p:sp>
      <p:pic>
        <p:nvPicPr>
          <p:cNvPr id="84" name="Google Shape;8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9213" y="1906586"/>
            <a:ext cx="473007" cy="473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9213" y="3000954"/>
            <a:ext cx="473007" cy="47300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/>
          <p:nvPr/>
        </p:nvSpPr>
        <p:spPr>
          <a:xfrm>
            <a:off x="1173025" y="1285275"/>
            <a:ext cx="605400" cy="621300"/>
          </a:xfrm>
          <a:prstGeom prst="ellipse">
            <a:avLst/>
          </a:prstGeom>
          <a:solidFill>
            <a:srgbClr val="44A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l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87" name="Google Shape;87;p16"/>
          <p:cNvSpPr/>
          <p:nvPr/>
        </p:nvSpPr>
        <p:spPr>
          <a:xfrm>
            <a:off x="1173025" y="2379624"/>
            <a:ext cx="605400" cy="621300"/>
          </a:xfrm>
          <a:prstGeom prst="ellipse">
            <a:avLst/>
          </a:prstGeom>
          <a:solidFill>
            <a:srgbClr val="00857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 i="0" u="none" strike="noStrike" cap="none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2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88" name="Google Shape;88;p16"/>
          <p:cNvSpPr/>
          <p:nvPr/>
        </p:nvSpPr>
        <p:spPr>
          <a:xfrm>
            <a:off x="1173025" y="3473974"/>
            <a:ext cx="605400" cy="621300"/>
          </a:xfrm>
          <a:prstGeom prst="ellipse">
            <a:avLst/>
          </a:prstGeom>
          <a:solidFill>
            <a:srgbClr val="0177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 i="0" u="none" strike="noStrike" cap="none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3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950" y="172250"/>
            <a:ext cx="390300" cy="3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7"/>
          <p:cNvSpPr/>
          <p:nvPr/>
        </p:nvSpPr>
        <p:spPr>
          <a:xfrm>
            <a:off x="4908425" y="1033400"/>
            <a:ext cx="4018800" cy="3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Rubik"/>
                <a:ea typeface="Rubik"/>
                <a:cs typeface="Rubik"/>
                <a:sym typeface="Rubik"/>
              </a:rPr>
              <a:t>Discuss:</a:t>
            </a:r>
            <a:endParaRPr sz="2000">
              <a:latin typeface="Rubik"/>
              <a:ea typeface="Rubik"/>
              <a:cs typeface="Rubik"/>
              <a:sym typeface="Rubik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According to the video, what are some benefits of being connected 24/7?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5" name="Google Shape;95;p17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WATCH + DISCUSS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96" name="Google Shape;96;p17"/>
          <p:cNvSpPr txBox="1"/>
          <p:nvPr/>
        </p:nvSpPr>
        <p:spPr>
          <a:xfrm>
            <a:off x="150950" y="3991550"/>
            <a:ext cx="460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latin typeface="Lato"/>
                <a:ea typeface="Lato"/>
                <a:cs typeface="Lato"/>
                <a:sym typeface="Lato"/>
              </a:rPr>
              <a:t>To watch this video on the Common Sense Education site, click </a:t>
            </a:r>
            <a:r>
              <a:rPr lang="en" sz="700" b="1">
                <a:solidFill>
                  <a:srgbClr val="249910"/>
                </a:solidFill>
                <a:uFill>
                  <a:noFill/>
                </a:uFill>
                <a:latin typeface="Lato"/>
                <a:ea typeface="Lato"/>
                <a:cs typeface="Lato"/>
                <a:sym typeface="Lato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here</a:t>
            </a:r>
            <a:r>
              <a:rPr lang="en" sz="700">
                <a:latin typeface="Lato"/>
                <a:ea typeface="Lato"/>
                <a:cs typeface="Lato"/>
                <a:sym typeface="Lato"/>
              </a:rPr>
              <a:t>.</a:t>
            </a:r>
            <a:endParaRPr sz="7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97" name="Google Shape;97;p17" descr="Animated video shows how we consume, create and share digital media. Use this video in your classroom in conjunction with the lesson plan, Digital Life 101: https://www.commonsense.org/education/lesson/digital-life-101-6-8&#10;&#10;For video discussion questions, visit: https://www.commonsense.org/education/system/files/uploads/video-supporting-materials/edu-vd-6-8-digitallife101.pdf?x=1&#10;&#10;This video is licensed under Creative Commons: http://creativecommons.org/licenses/b.... Please contact Common Sense Media with questions about our terms of use.&#10;&#10;Closed captioning (CC) now available. Click CC above to show subtitles in other languages too!" title="Digital Life 101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714950"/>
            <a:ext cx="4368800" cy="3276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KEY VOCABULARY</a:t>
            </a:r>
            <a:endParaRPr/>
          </a:p>
        </p:txBody>
      </p:sp>
      <p:pic>
        <p:nvPicPr>
          <p:cNvPr id="103" name="Google Shape;103;p18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8"/>
          <p:cNvSpPr txBox="1">
            <a:spLocks noGrp="1"/>
          </p:cNvSpPr>
          <p:nvPr>
            <p:ph type="title"/>
          </p:nvPr>
        </p:nvSpPr>
        <p:spPr>
          <a:xfrm>
            <a:off x="806900" y="971325"/>
            <a:ext cx="4582800" cy="64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Digital media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05" name="Google Shape;105;p18"/>
          <p:cNvSpPr txBox="1">
            <a:spLocks noGrp="1"/>
          </p:cNvSpPr>
          <p:nvPr>
            <p:ph type="body" idx="2"/>
          </p:nvPr>
        </p:nvSpPr>
        <p:spPr>
          <a:xfrm>
            <a:off x="823500" y="2201850"/>
            <a:ext cx="7344600" cy="183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Content (text, audio, images, video) or devices that allow people to share information, communicate, and collaborate over internet or computer networks.  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06" name="Google Shape;10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4800" y="1483150"/>
            <a:ext cx="3592850" cy="59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9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KEY VOCABULARY</a:t>
            </a:r>
            <a:endParaRPr/>
          </a:p>
        </p:txBody>
      </p:sp>
      <p:sp>
        <p:nvSpPr>
          <p:cNvPr id="112" name="Google Shape;112;p19"/>
          <p:cNvSpPr txBox="1">
            <a:spLocks noGrp="1"/>
          </p:cNvSpPr>
          <p:nvPr>
            <p:ph type="title"/>
          </p:nvPr>
        </p:nvSpPr>
        <p:spPr>
          <a:xfrm>
            <a:off x="806900" y="971325"/>
            <a:ext cx="4582800" cy="64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Media balance</a:t>
            </a:r>
            <a:endParaRPr/>
          </a:p>
        </p:txBody>
      </p:sp>
      <p:sp>
        <p:nvSpPr>
          <p:cNvPr id="113" name="Google Shape;113;p19"/>
          <p:cNvSpPr txBox="1">
            <a:spLocks noGrp="1"/>
          </p:cNvSpPr>
          <p:nvPr>
            <p:ph type="body" idx="2"/>
          </p:nvPr>
        </p:nvSpPr>
        <p:spPr>
          <a:xfrm>
            <a:off x="823500" y="2201850"/>
            <a:ext cx="7344600" cy="183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Using media in a way that feels healthy and in balance with other life activities (family, friends, school, hobbies, etc.)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pic>
        <p:nvPicPr>
          <p:cNvPr id="114" name="Google Shape;11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4800" y="1483150"/>
            <a:ext cx="3592850" cy="59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9"/>
          <p:cNvPicPr preferRelativeResize="0"/>
          <p:nvPr/>
        </p:nvPicPr>
        <p:blipFill rotWithShape="1">
          <a:blip r:embed="rId4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0"/>
          <p:cNvSpPr/>
          <p:nvPr/>
        </p:nvSpPr>
        <p:spPr>
          <a:xfrm>
            <a:off x="988050" y="1924800"/>
            <a:ext cx="7490100" cy="21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Think about the different activities you do online and offline. Write down as many as you can think of. 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21" name="Google Shape;121;p20"/>
          <p:cNvPicPr preferRelativeResize="0"/>
          <p:nvPr/>
        </p:nvPicPr>
        <p:blipFill rotWithShape="1">
          <a:blip r:embed="rId3">
            <a:alphaModFix/>
          </a:blip>
          <a:srcRect l="9"/>
          <a:stretch/>
        </p:blipFill>
        <p:spPr>
          <a:xfrm>
            <a:off x="160221" y="138225"/>
            <a:ext cx="436774" cy="436826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20"/>
          <p:cNvSpPr txBox="1"/>
          <p:nvPr/>
        </p:nvSpPr>
        <p:spPr>
          <a:xfrm>
            <a:off x="661225" y="197050"/>
            <a:ext cx="3058500" cy="3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ACTIVITY:  ONLINE, OFFLINE</a:t>
            </a:r>
            <a:endParaRPr sz="12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3" name="Google Shape;123;p20"/>
          <p:cNvSpPr txBox="1"/>
          <p:nvPr/>
        </p:nvSpPr>
        <p:spPr>
          <a:xfrm>
            <a:off x="0" y="7497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Rubik"/>
                <a:ea typeface="Rubik"/>
                <a:cs typeface="Rubik"/>
                <a:sym typeface="Rubik"/>
              </a:rPr>
              <a:t>Directions: Part 1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/>
          <p:nvPr/>
        </p:nvSpPr>
        <p:spPr>
          <a:xfrm>
            <a:off x="988050" y="1924800"/>
            <a:ext cx="7167900" cy="21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sz="2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Review the online and offline activities you wrote down. Circle the two or three activities in each that you do most.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29" name="Google Shape;129;p21"/>
          <p:cNvPicPr preferRelativeResize="0"/>
          <p:nvPr/>
        </p:nvPicPr>
        <p:blipFill rotWithShape="1">
          <a:blip r:embed="rId3">
            <a:alphaModFix/>
          </a:blip>
          <a:srcRect l="9"/>
          <a:stretch/>
        </p:blipFill>
        <p:spPr>
          <a:xfrm>
            <a:off x="160221" y="138225"/>
            <a:ext cx="436774" cy="436826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1"/>
          <p:cNvSpPr txBox="1"/>
          <p:nvPr/>
        </p:nvSpPr>
        <p:spPr>
          <a:xfrm>
            <a:off x="661225" y="197050"/>
            <a:ext cx="3058500" cy="3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ACTIVITY:  ONLINE, OFFLINE</a:t>
            </a:r>
            <a:endParaRPr sz="12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1" name="Google Shape;131;p21"/>
          <p:cNvSpPr/>
          <p:nvPr/>
        </p:nvSpPr>
        <p:spPr>
          <a:xfrm>
            <a:off x="1205700" y="2392450"/>
            <a:ext cx="783600" cy="436800"/>
          </a:xfrm>
          <a:prstGeom prst="ellipse">
            <a:avLst/>
          </a:prstGeom>
          <a:noFill/>
          <a:ln w="19050" cap="flat" cmpd="sng">
            <a:solidFill>
              <a:srgbClr val="44AA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1"/>
          <p:cNvSpPr txBox="1"/>
          <p:nvPr/>
        </p:nvSpPr>
        <p:spPr>
          <a:xfrm>
            <a:off x="0" y="7497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000000"/>
                </a:solidFill>
                <a:latin typeface="Rubik"/>
                <a:ea typeface="Rubik"/>
                <a:cs typeface="Rubik"/>
                <a:sym typeface="Rubik"/>
              </a:rPr>
              <a:t>Directions: Part </a:t>
            </a:r>
            <a:r>
              <a:rPr lang="en" sz="3000">
                <a:latin typeface="Rubik"/>
                <a:ea typeface="Rubik"/>
                <a:cs typeface="Rubik"/>
                <a:sym typeface="Rubik"/>
              </a:rPr>
              <a:t>1 (continued)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KEY VOCABULARY</a:t>
            </a:r>
            <a:endParaRPr/>
          </a:p>
        </p:txBody>
      </p:sp>
      <p:sp>
        <p:nvSpPr>
          <p:cNvPr id="138" name="Google Shape;138;p22"/>
          <p:cNvSpPr txBox="1">
            <a:spLocks noGrp="1"/>
          </p:cNvSpPr>
          <p:nvPr>
            <p:ph type="title"/>
          </p:nvPr>
        </p:nvSpPr>
        <p:spPr>
          <a:xfrm>
            <a:off x="915375" y="1035250"/>
            <a:ext cx="7170300" cy="64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Digital habits</a:t>
            </a:r>
            <a:endParaRPr/>
          </a:p>
        </p:txBody>
      </p:sp>
      <p:sp>
        <p:nvSpPr>
          <p:cNvPr id="139" name="Google Shape;139;p22"/>
          <p:cNvSpPr txBox="1">
            <a:spLocks noGrp="1"/>
          </p:cNvSpPr>
          <p:nvPr>
            <p:ph type="body" idx="2"/>
          </p:nvPr>
        </p:nvSpPr>
        <p:spPr>
          <a:xfrm>
            <a:off x="893575" y="2190350"/>
            <a:ext cx="7344600" cy="20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Behaviors we do often or regularly with digital media and devices</a:t>
            </a:r>
            <a:endParaRPr/>
          </a:p>
        </p:txBody>
      </p:sp>
      <p:pic>
        <p:nvPicPr>
          <p:cNvPr id="140" name="Google Shape;14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550" y="196138"/>
            <a:ext cx="294550" cy="323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2"/>
          <p:cNvPicPr preferRelativeResize="0"/>
          <p:nvPr/>
        </p:nvPicPr>
        <p:blipFill rotWithShape="1">
          <a:blip r:embed="rId4">
            <a:alphaModFix/>
          </a:blip>
          <a:srcRect t="11143" b="11143"/>
          <a:stretch/>
        </p:blipFill>
        <p:spPr>
          <a:xfrm>
            <a:off x="773125" y="1499050"/>
            <a:ext cx="3444025" cy="6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KEY VOCABULARY</a:t>
            </a:r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title"/>
          </p:nvPr>
        </p:nvSpPr>
        <p:spPr>
          <a:xfrm>
            <a:off x="915375" y="1035250"/>
            <a:ext cx="7170300" cy="64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Red flag feeling</a:t>
            </a:r>
            <a:endParaRPr/>
          </a:p>
        </p:txBody>
      </p:sp>
      <p:sp>
        <p:nvSpPr>
          <p:cNvPr id="148" name="Google Shape;148;p23"/>
          <p:cNvSpPr txBox="1">
            <a:spLocks noGrp="1"/>
          </p:cNvSpPr>
          <p:nvPr>
            <p:ph type="body" idx="2"/>
          </p:nvPr>
        </p:nvSpPr>
        <p:spPr>
          <a:xfrm>
            <a:off x="893575" y="2342750"/>
            <a:ext cx="7344600" cy="20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When something happens on digital media that makes you feel uncomfortable, worried, sad, or anxious</a:t>
            </a:r>
            <a:endParaRPr/>
          </a:p>
        </p:txBody>
      </p:sp>
      <p:pic>
        <p:nvPicPr>
          <p:cNvPr id="149" name="Google Shape;149;p23"/>
          <p:cNvPicPr preferRelativeResize="0"/>
          <p:nvPr/>
        </p:nvPicPr>
        <p:blipFill rotWithShape="1">
          <a:blip r:embed="rId3">
            <a:alphaModFix/>
          </a:blip>
          <a:srcRect t="11143" b="11143"/>
          <a:stretch/>
        </p:blipFill>
        <p:spPr>
          <a:xfrm>
            <a:off x="773125" y="1499050"/>
            <a:ext cx="4017925" cy="6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3"/>
          <p:cNvPicPr preferRelativeResize="0"/>
          <p:nvPr/>
        </p:nvPicPr>
        <p:blipFill rotWithShape="1">
          <a:blip r:embed="rId4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4"/>
          <p:cNvSpPr txBox="1">
            <a:spLocks noGrp="1"/>
          </p:cNvSpPr>
          <p:nvPr>
            <p:ph type="subTitle" idx="1"/>
          </p:nvPr>
        </p:nvSpPr>
        <p:spPr>
          <a:xfrm>
            <a:off x="577550" y="196150"/>
            <a:ext cx="3639600" cy="32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KEY VOCABULARY</a:t>
            </a:r>
            <a:endParaRPr/>
          </a:p>
        </p:txBody>
      </p:sp>
      <p:sp>
        <p:nvSpPr>
          <p:cNvPr id="156" name="Google Shape;156;p24"/>
          <p:cNvSpPr txBox="1">
            <a:spLocks noGrp="1"/>
          </p:cNvSpPr>
          <p:nvPr>
            <p:ph type="title"/>
          </p:nvPr>
        </p:nvSpPr>
        <p:spPr>
          <a:xfrm>
            <a:off x="806900" y="971313"/>
            <a:ext cx="7170300" cy="64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Unplug</a:t>
            </a:r>
            <a:endParaRPr/>
          </a:p>
        </p:txBody>
      </p:sp>
      <p:sp>
        <p:nvSpPr>
          <p:cNvPr id="157" name="Google Shape;157;p24"/>
          <p:cNvSpPr txBox="1">
            <a:spLocks noGrp="1"/>
          </p:cNvSpPr>
          <p:nvPr>
            <p:ph type="body" idx="2"/>
          </p:nvPr>
        </p:nvSpPr>
        <p:spPr>
          <a:xfrm>
            <a:off x="823500" y="2201850"/>
            <a:ext cx="7344600" cy="183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To engage in activities that don't involve devices, apps, or the internet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58" name="Google Shape;158;p24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4"/>
          <p:cNvPicPr preferRelativeResize="0"/>
          <p:nvPr/>
        </p:nvPicPr>
        <p:blipFill rotWithShape="1">
          <a:blip r:embed="rId4">
            <a:alphaModFix/>
          </a:blip>
          <a:srcRect t="11143" b="11143"/>
          <a:stretch/>
        </p:blipFill>
        <p:spPr>
          <a:xfrm>
            <a:off x="773125" y="1499050"/>
            <a:ext cx="2207900" cy="6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5"/>
          <p:cNvSpPr/>
          <p:nvPr/>
        </p:nvSpPr>
        <p:spPr>
          <a:xfrm flipH="1">
            <a:off x="-125" y="0"/>
            <a:ext cx="9144000" cy="4667100"/>
          </a:xfrm>
          <a:prstGeom prst="rect">
            <a:avLst/>
          </a:prstGeom>
          <a:solidFill>
            <a:srgbClr val="44AA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5"/>
              <a:buFont typeface="Arial"/>
              <a:buNone/>
            </a:pPr>
            <a:endParaRPr sz="525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65" name="Google Shape;165;p25"/>
          <p:cNvGraphicFramePr/>
          <p:nvPr/>
        </p:nvGraphicFramePr>
        <p:xfrm>
          <a:off x="949200" y="1648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{3D4EF345-E2BC-4DEA-97A8-D58172191C01}</a:tableStyleId>
              </a:tblPr>
              <a:tblGrid>
                <a:gridCol w="7101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1175">
                <a:tc>
                  <a:txBody>
                    <a:bodyPr/>
                    <a:lstStyle/>
                    <a:p>
                      <a:pPr marL="457200" lvl="0" indent="-3175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400"/>
                        <a:buFont typeface="Lato"/>
                        <a:buAutoNum type="arabicPeriod"/>
                      </a:pPr>
                      <a:r>
                        <a:rPr lang="en">
                          <a:solidFill>
                            <a:srgbClr val="FFFFFF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[Capture student responses here.] </a:t>
                      </a:r>
                      <a:endParaRPr>
                        <a:solidFill>
                          <a:srgbClr val="FFFFFF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6" name="Google Shape;166;p25"/>
          <p:cNvSpPr txBox="1"/>
          <p:nvPr/>
        </p:nvSpPr>
        <p:spPr>
          <a:xfrm>
            <a:off x="0" y="749750"/>
            <a:ext cx="9144000" cy="62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lt1"/>
                </a:solidFill>
                <a:latin typeface="Rubik"/>
                <a:ea typeface="Rubik"/>
                <a:cs typeface="Rubik"/>
                <a:sym typeface="Rubik"/>
              </a:rPr>
              <a:t>Ways to "Unplug"</a:t>
            </a:r>
            <a:endParaRPr sz="3000">
              <a:solidFill>
                <a:srgbClr val="FFFFFF"/>
              </a:solidFill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9338732">
            <a:off x="6135280" y="2154988"/>
            <a:ext cx="416866" cy="541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4927">
            <a:off x="2562612" y="2154988"/>
            <a:ext cx="416865" cy="541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5912" y="1835250"/>
            <a:ext cx="3511785" cy="118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gCit 2.0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gCit 2.0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264</Words>
  <Application>Microsoft Office PowerPoint</Application>
  <PresentationFormat>On-screen Show (16:9)</PresentationFormat>
  <Paragraphs>39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Rubik</vt:lpstr>
      <vt:lpstr>Lato</vt:lpstr>
      <vt:lpstr>Arial</vt:lpstr>
      <vt:lpstr>Indie Flower</vt:lpstr>
      <vt:lpstr>Rubik Light</vt:lpstr>
      <vt:lpstr>DigCit 2.0</vt:lpstr>
      <vt:lpstr>DigCit 2.0</vt:lpstr>
      <vt:lpstr>PowerPoint Presentation</vt:lpstr>
      <vt:lpstr>Essential Question</vt:lpstr>
      <vt:lpstr>Learning Objectives</vt:lpstr>
      <vt:lpstr>PowerPoint Presentation</vt:lpstr>
      <vt:lpstr>Digital media</vt:lpstr>
      <vt:lpstr>Media balance</vt:lpstr>
      <vt:lpstr>PowerPoint Presentation</vt:lpstr>
      <vt:lpstr>PowerPoint Presentation</vt:lpstr>
      <vt:lpstr>Digital habits</vt:lpstr>
      <vt:lpstr>Red flag feeling</vt:lpstr>
      <vt:lpstr>Unplug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1</cp:revision>
  <dcterms:modified xsi:type="dcterms:W3CDTF">2021-05-16T10:19:33Z</dcterms:modified>
</cp:coreProperties>
</file>