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handoutMasterIdLst>
    <p:handoutMasterId r:id="rId16"/>
  </p:handoutMasterIdLst>
  <p:sldIdLst>
    <p:sldId id="256" r:id="rId2"/>
    <p:sldId id="257" r:id="rId3"/>
    <p:sldId id="258" r:id="rId4"/>
    <p:sldId id="277" r:id="rId5"/>
    <p:sldId id="273" r:id="rId6"/>
    <p:sldId id="278" r:id="rId7"/>
    <p:sldId id="268" r:id="rId8"/>
    <p:sldId id="274" r:id="rId9"/>
    <p:sldId id="262" r:id="rId10"/>
    <p:sldId id="275" r:id="rId11"/>
    <p:sldId id="267" r:id="rId12"/>
    <p:sldId id="276" r:id="rId13"/>
    <p:sldId id="272" r:id="rId14"/>
    <p:sldId id="271"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00CC"/>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4660"/>
  </p:normalViewPr>
  <p:slideViewPr>
    <p:cSldViewPr>
      <p:cViewPr varScale="1">
        <p:scale>
          <a:sx n="93" d="100"/>
          <a:sy n="93" d="100"/>
        </p:scale>
        <p:origin x="1205"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27C034-B2A9-4179-BCD6-DDDC586FD127}" type="datetimeFigureOut">
              <a:rPr lang="en-GB" smtClean="0"/>
              <a:pPr/>
              <a:t>17/01/2023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1DA92E6-4A1A-4315-89C5-3FE330C07F5D}"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57350" y="4464028"/>
            <a:ext cx="6858000" cy="1194650"/>
          </a:xfrm>
        </p:spPr>
        <p:txBody>
          <a:bodyPr wrap="none" anchor="t">
            <a:normAutofit/>
          </a:bodyPr>
          <a:lstStyle>
            <a:lvl1pPr algn="r">
              <a:defRPr sz="7200" b="0" spc="-225">
                <a:gradFill flip="none" rotWithShape="1">
                  <a:gsLst>
                    <a:gs pos="32000">
                      <a:schemeClr val="tx1">
                        <a:lumMod val="89000"/>
                      </a:schemeClr>
                    </a:gs>
                    <a:gs pos="100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657349" y="3829878"/>
            <a:ext cx="6858000" cy="618523"/>
          </a:xfrm>
        </p:spPr>
        <p:txBody>
          <a:bodyPr anchor="b">
            <a:normAutofit/>
          </a:bodyPr>
          <a:lstStyle>
            <a:lvl1pPr marL="0" indent="0" algn="r">
              <a:buNone/>
              <a:defRPr sz="24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25067741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6140729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640899" y="4464028"/>
            <a:ext cx="6858000" cy="1194650"/>
          </a:xfrm>
        </p:spPr>
        <p:txBody>
          <a:bodyPr wrap="none" anchor="t">
            <a:normAutofit/>
          </a:bodyPr>
          <a:lstStyle>
            <a:lvl1pPr algn="l">
              <a:defRPr sz="7200" b="0" spc="-225">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640899" y="3829878"/>
            <a:ext cx="6858000" cy="617822"/>
          </a:xfrm>
        </p:spPr>
        <p:txBody>
          <a:bodyPr anchor="b">
            <a:normAutofit/>
          </a:bodyPr>
          <a:lstStyle>
            <a:lvl1pPr marL="0" indent="0" algn="l">
              <a:buNone/>
              <a:defRPr sz="24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29396898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40000" y="1825625"/>
            <a:ext cx="3768912"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39880" y="1825625"/>
            <a:ext cx="377547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0490891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40000" y="1681163"/>
            <a:ext cx="3768912" cy="823912"/>
          </a:xfrm>
        </p:spPr>
        <p:txBody>
          <a:bodyPr anchor="b">
            <a:normAutofit/>
          </a:bodyPr>
          <a:lstStyle>
            <a:lvl1pPr marL="0" indent="0">
              <a:buNone/>
              <a:defRPr sz="20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40000" y="2505075"/>
            <a:ext cx="376891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39880" y="1681163"/>
            <a:ext cx="3776661" cy="823912"/>
          </a:xfrm>
        </p:spPr>
        <p:txBody>
          <a:bodyPr vert="horz" lIns="91440" tIns="45720" rIns="91440" bIns="45720" rtlCol="0" anchor="b">
            <a:normAutofit/>
          </a:bodyPr>
          <a:lstStyle>
            <a:lvl1pPr>
              <a:buNone/>
              <a:defRPr lang="en-US" sz="20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4739880" y="2505075"/>
            <a:ext cx="377666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2021722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34696941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13085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0000" y="2057400"/>
            <a:ext cx="2739019" cy="3811588"/>
          </a:xfrm>
        </p:spPr>
        <p:txBody>
          <a:bodyPr>
            <a:normAutofit/>
          </a:bodyPr>
          <a:lstStyle>
            <a:lvl1pPr marL="0" indent="0">
              <a:buNone/>
              <a:defRPr sz="1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2705681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840000" y="2057400"/>
            <a:ext cx="2739019" cy="3811588"/>
          </a:xfrm>
        </p:spPr>
        <p:txBody>
          <a:bodyPr>
            <a:normAutofit/>
          </a:bodyPr>
          <a:lstStyle>
            <a:lvl1pPr marL="0" indent="0">
              <a:buNone/>
              <a:defRPr sz="1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9733033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367161"/>
            <a:ext cx="7886700" cy="819355"/>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29841" y="987426"/>
            <a:ext cx="7886700" cy="337973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5186516"/>
            <a:ext cx="7885509" cy="682472"/>
          </a:xfrm>
        </p:spPr>
        <p:txBody>
          <a:bodyPr/>
          <a:lstStyle>
            <a:lvl1pPr marL="0" indent="0">
              <a:buNone/>
              <a:defRPr sz="12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29388805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5"/>
            <a:ext cx="7886700" cy="3534344"/>
          </a:xfrm>
        </p:spPr>
        <p:txBody>
          <a:bodyPr anchor="ctr"/>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629841" y="4489399"/>
            <a:ext cx="7885509" cy="1501826"/>
          </a:xfrm>
        </p:spPr>
        <p:txBody>
          <a:bodyPr anchor="ct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3154660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365125"/>
            <a:ext cx="6977064" cy="2992904"/>
          </a:xfrm>
        </p:spPr>
        <p:txBody>
          <a:bodyPr anchor="ctr"/>
          <a:lstStyle>
            <a:lvl1pPr>
              <a:defRPr sz="33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365557"/>
            <a:ext cx="6564224" cy="548968"/>
          </a:xfrm>
        </p:spPr>
        <p:txBody>
          <a:bodyPr anchor="t">
            <a:normAutofit/>
          </a:bodyPr>
          <a:lstStyle>
            <a:lvl1pPr marL="0" indent="0">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4" name="Text Placeholder 3"/>
          <p:cNvSpPr>
            <a:spLocks noGrp="1"/>
          </p:cNvSpPr>
          <p:nvPr>
            <p:ph type="body" sz="half" idx="2"/>
          </p:nvPr>
        </p:nvSpPr>
        <p:spPr>
          <a:xfrm>
            <a:off x="628650" y="4501729"/>
            <a:ext cx="7884318" cy="1489496"/>
          </a:xfrm>
        </p:spPr>
        <p:txBody>
          <a:bodyPr anchor="ctr">
            <a:normAutofit/>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
        <p:nvSpPr>
          <p:cNvPr id="9" name="TextBox 8"/>
          <p:cNvSpPr txBox="1"/>
          <p:nvPr/>
        </p:nvSpPr>
        <p:spPr>
          <a:xfrm>
            <a:off x="833283" y="786824"/>
            <a:ext cx="4572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0" name="TextBox 9"/>
          <p:cNvSpPr txBox="1"/>
          <p:nvPr/>
        </p:nvSpPr>
        <p:spPr>
          <a:xfrm>
            <a:off x="7828359" y="2743200"/>
            <a:ext cx="4572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9632951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29841" y="2326968"/>
            <a:ext cx="7886700" cy="2511835"/>
          </a:xfrm>
        </p:spPr>
        <p:txBody>
          <a:bodyPr anchor="b">
            <a:normAutofit/>
          </a:bodyPr>
          <a:lstStyle>
            <a:lvl1pPr>
              <a:defRPr sz="4050"/>
            </a:lvl1pPr>
          </a:lstStyle>
          <a:p>
            <a:r>
              <a:rPr lang="en-US"/>
              <a:t>Click to edit Master title style</a:t>
            </a:r>
            <a:endParaRPr lang="en-US" dirty="0"/>
          </a:p>
        </p:txBody>
      </p:sp>
      <p:sp>
        <p:nvSpPr>
          <p:cNvPr id="4" name="Text Placeholder 3"/>
          <p:cNvSpPr>
            <a:spLocks noGrp="1"/>
          </p:cNvSpPr>
          <p:nvPr>
            <p:ph type="body" sz="half" idx="2"/>
          </p:nvPr>
        </p:nvSpPr>
        <p:spPr>
          <a:xfrm>
            <a:off x="629841" y="4850581"/>
            <a:ext cx="7885509" cy="1140644"/>
          </a:xfrm>
        </p:spPr>
        <p:txBody>
          <a:bodyPr anchor="t"/>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3666134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28650" y="365126"/>
            <a:ext cx="78867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002961" y="1885950"/>
            <a:ext cx="2210150" cy="576262"/>
          </a:xfrm>
        </p:spPr>
        <p:txBody>
          <a:bodyPr anchor="b">
            <a:noAutofit/>
          </a:bodyPr>
          <a:lstStyle>
            <a:lvl1pPr marL="0" indent="0">
              <a:buNone/>
              <a:defRPr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8" name="Text Placeholder 3"/>
          <p:cNvSpPr>
            <a:spLocks noGrp="1"/>
          </p:cNvSpPr>
          <p:nvPr>
            <p:ph type="body" sz="half" idx="15"/>
          </p:nvPr>
        </p:nvSpPr>
        <p:spPr>
          <a:xfrm>
            <a:off x="1017598" y="2571750"/>
            <a:ext cx="2195513" cy="358933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9" name="Text Placeholder 4"/>
          <p:cNvSpPr>
            <a:spLocks noGrp="1"/>
          </p:cNvSpPr>
          <p:nvPr>
            <p:ph type="body" sz="quarter" idx="3"/>
          </p:nvPr>
        </p:nvSpPr>
        <p:spPr>
          <a:xfrm>
            <a:off x="3440996" y="1885950"/>
            <a:ext cx="2202181" cy="576262"/>
          </a:xfrm>
        </p:spPr>
        <p:txBody>
          <a:bodyPr vert="horz" lIns="91440" tIns="45720" rIns="91440" bIns="45720" rtlCol="0" anchor="b">
            <a:noAutofit/>
          </a:bodyPr>
          <a:lstStyle>
            <a:lvl1pPr>
              <a:buNone/>
              <a:defRPr lang="en-US"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3433081" y="2571750"/>
            <a:ext cx="2210096" cy="358933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11" name="Text Placeholder 4"/>
          <p:cNvSpPr>
            <a:spLocks noGrp="1"/>
          </p:cNvSpPr>
          <p:nvPr>
            <p:ph type="body" sz="quarter" idx="13"/>
          </p:nvPr>
        </p:nvSpPr>
        <p:spPr>
          <a:xfrm>
            <a:off x="5871777" y="1885950"/>
            <a:ext cx="2199085" cy="576262"/>
          </a:xfrm>
        </p:spPr>
        <p:txBody>
          <a:bodyPr vert="horz" lIns="91440" tIns="45720" rIns="91440" bIns="45720" rtlCol="0" anchor="b">
            <a:noAutofit/>
          </a:bodyPr>
          <a:lstStyle>
            <a:lvl1pPr>
              <a:buNone/>
              <a:defRPr lang="en-US" sz="18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5871777" y="2571750"/>
            <a:ext cx="2199085" cy="358933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3" name="Date Placeholder 2"/>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23445259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28650" y="365126"/>
            <a:ext cx="78867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99064" y="4297503"/>
            <a:ext cx="2205038" cy="576262"/>
          </a:xfrm>
        </p:spPr>
        <p:txBody>
          <a:bodyPr anchor="b">
            <a:noAutofit/>
          </a:bodyPr>
          <a:lstStyle>
            <a:lvl1pPr marL="0" indent="0">
              <a:buNone/>
              <a:defRPr sz="18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20" name="Picture Placeholder 2"/>
          <p:cNvSpPr>
            <a:spLocks noGrp="1" noChangeAspect="1"/>
          </p:cNvSpPr>
          <p:nvPr>
            <p:ph type="pic" idx="15"/>
          </p:nvPr>
        </p:nvSpPr>
        <p:spPr>
          <a:xfrm>
            <a:off x="999064" y="2256354"/>
            <a:ext cx="220503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1" name="Text Placeholder 3"/>
          <p:cNvSpPr>
            <a:spLocks noGrp="1"/>
          </p:cNvSpPr>
          <p:nvPr>
            <p:ph type="body" sz="half" idx="18"/>
          </p:nvPr>
        </p:nvSpPr>
        <p:spPr>
          <a:xfrm>
            <a:off x="999064" y="4873766"/>
            <a:ext cx="2205038" cy="65918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22" name="Text Placeholder 4"/>
          <p:cNvSpPr>
            <a:spLocks noGrp="1"/>
          </p:cNvSpPr>
          <p:nvPr>
            <p:ph type="body" sz="quarter" idx="3"/>
          </p:nvPr>
        </p:nvSpPr>
        <p:spPr>
          <a:xfrm>
            <a:off x="3426748" y="4297503"/>
            <a:ext cx="2197894" cy="576262"/>
          </a:xfrm>
        </p:spPr>
        <p:txBody>
          <a:bodyPr anchor="b">
            <a:noAutofit/>
          </a:bodyPr>
          <a:lstStyle>
            <a:lvl1pPr marL="0" indent="0">
              <a:buNone/>
              <a:defRPr sz="18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23" name="Picture Placeholder 2"/>
          <p:cNvSpPr>
            <a:spLocks noGrp="1" noChangeAspect="1"/>
          </p:cNvSpPr>
          <p:nvPr>
            <p:ph type="pic" idx="21"/>
          </p:nvPr>
        </p:nvSpPr>
        <p:spPr>
          <a:xfrm>
            <a:off x="3426747" y="2256354"/>
            <a:ext cx="2197894"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19"/>
          </p:nvPr>
        </p:nvSpPr>
        <p:spPr>
          <a:xfrm>
            <a:off x="3425733" y="4873765"/>
            <a:ext cx="2200805" cy="65918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25" name="Text Placeholder 4"/>
          <p:cNvSpPr>
            <a:spLocks noGrp="1"/>
          </p:cNvSpPr>
          <p:nvPr>
            <p:ph type="body" sz="quarter" idx="13"/>
          </p:nvPr>
        </p:nvSpPr>
        <p:spPr>
          <a:xfrm>
            <a:off x="5853242" y="4297503"/>
            <a:ext cx="2199085" cy="576262"/>
          </a:xfrm>
        </p:spPr>
        <p:txBody>
          <a:bodyPr anchor="b">
            <a:noAutofit/>
          </a:bodyPr>
          <a:lstStyle>
            <a:lvl1pPr marL="0" indent="0">
              <a:buNone/>
              <a:defRPr sz="18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26" name="Picture Placeholder 2"/>
          <p:cNvSpPr>
            <a:spLocks noGrp="1" noChangeAspect="1"/>
          </p:cNvSpPr>
          <p:nvPr>
            <p:ph type="pic" idx="22"/>
          </p:nvPr>
        </p:nvSpPr>
        <p:spPr>
          <a:xfrm>
            <a:off x="5853241" y="2256354"/>
            <a:ext cx="219908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7" name="Text Placeholder 3"/>
          <p:cNvSpPr>
            <a:spLocks noGrp="1"/>
          </p:cNvSpPr>
          <p:nvPr>
            <p:ph type="body" sz="half" idx="20"/>
          </p:nvPr>
        </p:nvSpPr>
        <p:spPr>
          <a:xfrm>
            <a:off x="5853148" y="4873763"/>
            <a:ext cx="2201998" cy="65918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3" name="Date Placeholder 2"/>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681652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471459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C12DBC-0B81-4D65-ACC0-E96BF86BC1D8}" type="datetimeFigureOut">
              <a:rPr lang="en-GB" smtClean="0"/>
              <a:pPr/>
              <a:t>17/01/2023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529849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40000" y="1825625"/>
            <a:ext cx="767535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5C12DBC-0B81-4D65-ACC0-E96BF86BC1D8}" type="datetimeFigureOut">
              <a:rPr lang="en-GB" smtClean="0"/>
              <a:pPr/>
              <a:t>17/01/2023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D2597883-48D6-4D9C-96F1-B24BEE2AF4FF}" type="slidenum">
              <a:rPr lang="en-GB" smtClean="0"/>
              <a:pPr/>
              <a:t>‹#›</a:t>
            </a:fld>
            <a:endParaRPr lang="en-GB"/>
          </a:p>
        </p:txBody>
      </p:sp>
    </p:spTree>
    <p:extLst>
      <p:ext uri="{BB962C8B-B14F-4D97-AF65-F5344CB8AC3E}">
        <p14:creationId xmlns:p14="http://schemas.microsoft.com/office/powerpoint/2010/main" val="1790625970"/>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xStyles>
    <p:titleStyle>
      <a:lvl1pPr algn="l" defTabSz="685800" rtl="0" eaLnBrk="1" latinLnBrk="0" hangingPunct="1">
        <a:lnSpc>
          <a:spcPct val="90000"/>
        </a:lnSpc>
        <a:spcBef>
          <a:spcPct val="0"/>
        </a:spcBef>
        <a:buNone/>
        <a:defRPr sz="4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8371" y="2027347"/>
            <a:ext cx="7379828" cy="1872208"/>
          </a:xfrm>
        </p:spPr>
        <p:txBody>
          <a:bodyPr>
            <a:normAutofit/>
          </a:bodyPr>
          <a:lstStyle/>
          <a:p>
            <a:r>
              <a:rPr lang="en-GB" sz="3600" dirty="0"/>
              <a:t>READING FRAMEWORK @ ACE</a:t>
            </a:r>
            <a:br>
              <a:rPr lang="en-GB" sz="3600" dirty="0"/>
            </a:br>
            <a:r>
              <a:rPr lang="en-GB" sz="3600" dirty="0"/>
              <a:t>January 2023</a:t>
            </a:r>
          </a:p>
        </p:txBody>
      </p:sp>
      <p:sp>
        <p:nvSpPr>
          <p:cNvPr id="3" name="Subtitle 2"/>
          <p:cNvSpPr>
            <a:spLocks noGrp="1"/>
          </p:cNvSpPr>
          <p:nvPr>
            <p:ph type="subTitle" idx="1"/>
          </p:nvPr>
        </p:nvSpPr>
        <p:spPr>
          <a:xfrm>
            <a:off x="535287" y="2564904"/>
            <a:ext cx="8062912" cy="1752600"/>
          </a:xfrm>
        </p:spPr>
        <p:txBody>
          <a:bodyPr/>
          <a:lstStyle/>
          <a:p>
            <a:r>
              <a:rPr lang="en-GB" dirty="0"/>
              <a:t>Our approach to teaching Early Reading and Phonics</a:t>
            </a:r>
          </a:p>
        </p:txBody>
      </p:sp>
      <p:grpSp>
        <p:nvGrpSpPr>
          <p:cNvPr id="4" name="Group 3"/>
          <p:cNvGrpSpPr/>
          <p:nvPr/>
        </p:nvGrpSpPr>
        <p:grpSpPr>
          <a:xfrm>
            <a:off x="0" y="6209928"/>
            <a:ext cx="9144000" cy="648072"/>
            <a:chOff x="0" y="6209928"/>
            <a:chExt cx="9144000" cy="648072"/>
          </a:xfrm>
        </p:grpSpPr>
        <p:sp>
          <p:nvSpPr>
            <p:cNvPr id="5" name="Subtitle 2"/>
            <p:cNvSpPr txBox="1">
              <a:spLocks/>
            </p:cNvSpPr>
            <p:nvPr/>
          </p:nvSpPr>
          <p:spPr>
            <a:xfrm>
              <a:off x="0" y="6237312"/>
              <a:ext cx="9144000" cy="620688"/>
            </a:xfrm>
            <a:prstGeom prst="rect">
              <a:avLst/>
            </a:prstGeom>
            <a:solidFill>
              <a:schemeClr val="accent1">
                <a:lumMod val="60000"/>
                <a:lumOff val="40000"/>
              </a:schemeClr>
            </a:solidFill>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200" b="0" i="0" u="none" strike="noStrike" kern="1200" cap="none" spc="0" normalizeH="0" baseline="0" noProof="0" dirty="0">
                  <a:ln>
                    <a:noFill/>
                  </a:ln>
                  <a:solidFill>
                    <a:schemeClr val="bg2"/>
                  </a:solidFill>
                  <a:effectLst/>
                  <a:uLnTx/>
                  <a:uFillTx/>
                  <a:latin typeface="Berlin Sans FB" pitchFamily="34" charset="0"/>
                  <a:ea typeface="+mn-ea"/>
                  <a:cs typeface="+mn-cs"/>
                </a:rPr>
                <a:t>       Altrincham Church of England Primary School</a:t>
              </a:r>
            </a:p>
          </p:txBody>
        </p:sp>
        <p:pic>
          <p:nvPicPr>
            <p:cNvPr id="6" name="Picture 2" descr="Image result for Altrincham CE primary"/>
            <p:cNvPicPr>
              <a:picLocks noChangeAspect="1" noChangeArrowheads="1"/>
            </p:cNvPicPr>
            <p:nvPr/>
          </p:nvPicPr>
          <p:blipFill>
            <a:blip r:embed="rId2" cstate="print"/>
            <a:srcRect/>
            <a:stretch>
              <a:fillRect/>
            </a:stretch>
          </p:blipFill>
          <p:spPr bwMode="auto">
            <a:xfrm>
              <a:off x="179512" y="6209928"/>
              <a:ext cx="648072" cy="648072"/>
            </a:xfrm>
            <a:prstGeom prst="rect">
              <a:avLst/>
            </a:prstGeom>
            <a:noFill/>
          </p:spPr>
        </p:pic>
      </p:grpSp>
      <p:pic>
        <p:nvPicPr>
          <p:cNvPr id="7" name="Picture 6"/>
          <p:cNvPicPr>
            <a:picLocks noChangeAspect="1"/>
          </p:cNvPicPr>
          <p:nvPr/>
        </p:nvPicPr>
        <p:blipFill>
          <a:blip r:embed="rId3"/>
          <a:stretch>
            <a:fillRect/>
          </a:stretch>
        </p:blipFill>
        <p:spPr>
          <a:xfrm>
            <a:off x="0" y="0"/>
            <a:ext cx="4771913" cy="1589182"/>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59221"/>
            <a:ext cx="7886700" cy="1325563"/>
          </a:xfrm>
        </p:spPr>
        <p:txBody>
          <a:bodyPr/>
          <a:lstStyle/>
          <a:p>
            <a:r>
              <a:rPr lang="en-GB" dirty="0"/>
              <a:t>Content</a:t>
            </a:r>
          </a:p>
        </p:txBody>
      </p:sp>
      <p:sp>
        <p:nvSpPr>
          <p:cNvPr id="3" name="Content Placeholder 2"/>
          <p:cNvSpPr>
            <a:spLocks noGrp="1"/>
          </p:cNvSpPr>
          <p:nvPr>
            <p:ph idx="1"/>
          </p:nvPr>
        </p:nvSpPr>
        <p:spPr>
          <a:xfrm>
            <a:off x="395536" y="1484784"/>
            <a:ext cx="8640959" cy="4351338"/>
          </a:xfrm>
        </p:spPr>
        <p:txBody>
          <a:bodyPr>
            <a:normAutofit/>
          </a:bodyPr>
          <a:lstStyle/>
          <a:p>
            <a:pPr>
              <a:lnSpc>
                <a:spcPct val="100000"/>
              </a:lnSpc>
              <a:spcBef>
                <a:spcPts val="600"/>
              </a:spcBef>
            </a:pPr>
            <a:r>
              <a:rPr lang="en-GB" sz="2800" dirty="0"/>
              <a:t>National Curriculum for English by year group</a:t>
            </a:r>
          </a:p>
          <a:p>
            <a:pPr>
              <a:lnSpc>
                <a:spcPct val="100000"/>
              </a:lnSpc>
              <a:spcBef>
                <a:spcPts val="600"/>
              </a:spcBef>
            </a:pPr>
            <a:r>
              <a:rPr lang="en-GB" sz="2800" dirty="0"/>
              <a:t>Fully compliant DfE guidance</a:t>
            </a:r>
          </a:p>
          <a:p>
            <a:pPr>
              <a:lnSpc>
                <a:spcPct val="100000"/>
              </a:lnSpc>
              <a:spcBef>
                <a:spcPts val="600"/>
              </a:spcBef>
            </a:pPr>
            <a:r>
              <a:rPr lang="en-GB" sz="2800" dirty="0"/>
              <a:t>Decoding and phonological development “Phonics First”</a:t>
            </a:r>
          </a:p>
          <a:p>
            <a:pPr>
              <a:lnSpc>
                <a:spcPct val="100000"/>
              </a:lnSpc>
              <a:spcBef>
                <a:spcPts val="600"/>
              </a:spcBef>
            </a:pPr>
            <a:r>
              <a:rPr lang="en-GB" sz="2800" dirty="0"/>
              <a:t>Consistency across EYFS and Key Stage 1 (and beyond) </a:t>
            </a:r>
          </a:p>
          <a:p>
            <a:pPr>
              <a:lnSpc>
                <a:spcPct val="100000"/>
              </a:lnSpc>
              <a:spcBef>
                <a:spcPts val="600"/>
              </a:spcBef>
            </a:pPr>
            <a:r>
              <a:rPr lang="en-GB" sz="2800" dirty="0"/>
              <a:t>Fidelity to our accredited scheme : Phonics Bug</a:t>
            </a:r>
          </a:p>
          <a:p>
            <a:pPr>
              <a:lnSpc>
                <a:spcPct val="100000"/>
              </a:lnSpc>
              <a:spcBef>
                <a:spcPts val="600"/>
              </a:spcBef>
            </a:pPr>
            <a:r>
              <a:rPr lang="en-GB" sz="2800" dirty="0"/>
              <a:t>Fostering a love of reading built on “sticky knowledge”, deep understanding and confidence</a:t>
            </a:r>
          </a:p>
        </p:txBody>
      </p:sp>
      <p:pic>
        <p:nvPicPr>
          <p:cNvPr id="6" name="Picture 5"/>
          <p:cNvPicPr>
            <a:picLocks noChangeAspect="1"/>
          </p:cNvPicPr>
          <p:nvPr/>
        </p:nvPicPr>
        <p:blipFill>
          <a:blip r:embed="rId2"/>
          <a:stretch>
            <a:fillRect/>
          </a:stretch>
        </p:blipFill>
        <p:spPr>
          <a:xfrm>
            <a:off x="5796136" y="4969297"/>
            <a:ext cx="3024336" cy="1701693"/>
          </a:xfrm>
          <a:prstGeom prst="rect">
            <a:avLst/>
          </a:prstGeom>
        </p:spPr>
      </p:pic>
    </p:spTree>
    <p:extLst>
      <p:ext uri="{BB962C8B-B14F-4D97-AF65-F5344CB8AC3E}">
        <p14:creationId xmlns:p14="http://schemas.microsoft.com/office/powerpoint/2010/main" val="10344171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7156"/>
            <a:ext cx="8280920" cy="1325563"/>
          </a:xfrm>
        </p:spPr>
        <p:txBody>
          <a:bodyPr/>
          <a:lstStyle/>
          <a:p>
            <a:r>
              <a:rPr lang="en-GB" dirty="0"/>
              <a:t>When is reading taught in school?</a:t>
            </a:r>
          </a:p>
        </p:txBody>
      </p:sp>
      <p:sp>
        <p:nvSpPr>
          <p:cNvPr id="3" name="Content Placeholder 2"/>
          <p:cNvSpPr>
            <a:spLocks noGrp="1"/>
          </p:cNvSpPr>
          <p:nvPr>
            <p:ph idx="1"/>
          </p:nvPr>
        </p:nvSpPr>
        <p:spPr>
          <a:xfrm>
            <a:off x="323528" y="980728"/>
            <a:ext cx="7992888" cy="4248471"/>
          </a:xfrm>
        </p:spPr>
        <p:txBody>
          <a:bodyPr>
            <a:noAutofit/>
          </a:bodyPr>
          <a:lstStyle/>
          <a:p>
            <a:pPr>
              <a:lnSpc>
                <a:spcPct val="100000"/>
              </a:lnSpc>
              <a:spcBef>
                <a:spcPts val="0"/>
              </a:spcBef>
            </a:pPr>
            <a:r>
              <a:rPr lang="en-GB" sz="2800" dirty="0">
                <a:solidFill>
                  <a:schemeClr val="accent5">
                    <a:lumMod val="60000"/>
                    <a:lumOff val="40000"/>
                  </a:schemeClr>
                </a:solidFill>
              </a:rPr>
              <a:t>READING IS THE MASTER SKILL AT ACE.</a:t>
            </a:r>
          </a:p>
          <a:p>
            <a:pPr>
              <a:lnSpc>
                <a:spcPct val="100000"/>
              </a:lnSpc>
              <a:spcBef>
                <a:spcPts val="0"/>
              </a:spcBef>
            </a:pPr>
            <a:r>
              <a:rPr lang="en-GB" sz="2800" dirty="0">
                <a:solidFill>
                  <a:schemeClr val="accent5">
                    <a:lumMod val="60000"/>
                    <a:lumOff val="40000"/>
                  </a:schemeClr>
                </a:solidFill>
              </a:rPr>
              <a:t>In EYFS and Key Stage 1, Book Club takes place every day.</a:t>
            </a:r>
            <a:r>
              <a:rPr lang="en-GB" sz="2800" dirty="0"/>
              <a:t> </a:t>
            </a:r>
          </a:p>
          <a:p>
            <a:pPr>
              <a:lnSpc>
                <a:spcPct val="100000"/>
              </a:lnSpc>
              <a:spcBef>
                <a:spcPts val="0"/>
              </a:spcBef>
            </a:pPr>
            <a:r>
              <a:rPr lang="en-GB" sz="2800" dirty="0"/>
              <a:t>While children are learning to decode efficiently and successfully they are taught reading for an hour each day (EYFS and Year 1  and on a bespoke basis in Year 2 to address children’s learning needs).</a:t>
            </a:r>
          </a:p>
          <a:p>
            <a:pPr>
              <a:lnSpc>
                <a:spcPct val="100000"/>
              </a:lnSpc>
              <a:spcBef>
                <a:spcPts val="0"/>
              </a:spcBef>
            </a:pPr>
            <a:r>
              <a:rPr lang="en-GB" sz="2800" dirty="0"/>
              <a:t>This includes </a:t>
            </a:r>
            <a:r>
              <a:rPr lang="en-GB" sz="2800" dirty="0">
                <a:solidFill>
                  <a:schemeClr val="accent5">
                    <a:lumMod val="60000"/>
                    <a:lumOff val="40000"/>
                  </a:schemeClr>
                </a:solidFill>
              </a:rPr>
              <a:t>direct teaching of phonics</a:t>
            </a:r>
            <a:r>
              <a:rPr lang="en-GB" sz="2800" dirty="0"/>
              <a:t> for 30 minutes at the beginning of each day, and the opportunity to </a:t>
            </a:r>
            <a:r>
              <a:rPr lang="en-GB" sz="2800" dirty="0">
                <a:solidFill>
                  <a:schemeClr val="accent5">
                    <a:lumMod val="60000"/>
                    <a:lumOff val="40000"/>
                  </a:schemeClr>
                </a:solidFill>
              </a:rPr>
              <a:t>apply</a:t>
            </a:r>
            <a:r>
              <a:rPr lang="en-GB" sz="2800" dirty="0"/>
              <a:t> that learning to reading a text from or fully aligned to the Phonics Bug scheme.</a:t>
            </a:r>
          </a:p>
          <a:p>
            <a:pPr>
              <a:lnSpc>
                <a:spcPct val="100000"/>
              </a:lnSpc>
              <a:spcBef>
                <a:spcPts val="0"/>
              </a:spcBef>
            </a:pPr>
            <a:endParaRPr lang="en-GB" dirty="0"/>
          </a:p>
        </p:txBody>
      </p:sp>
      <p:pic>
        <p:nvPicPr>
          <p:cNvPr id="5" name="Picture 4"/>
          <p:cNvPicPr>
            <a:picLocks noChangeAspect="1"/>
          </p:cNvPicPr>
          <p:nvPr/>
        </p:nvPicPr>
        <p:blipFill>
          <a:blip r:embed="rId2"/>
          <a:stretch>
            <a:fillRect/>
          </a:stretch>
        </p:blipFill>
        <p:spPr>
          <a:xfrm>
            <a:off x="3595429" y="5805264"/>
            <a:ext cx="1449085" cy="1122157"/>
          </a:xfrm>
          <a:prstGeom prst="rect">
            <a:avLst/>
          </a:prstGeom>
        </p:spPr>
      </p:pic>
    </p:spTree>
    <p:extLst>
      <p:ext uri="{BB962C8B-B14F-4D97-AF65-F5344CB8AC3E}">
        <p14:creationId xmlns:p14="http://schemas.microsoft.com/office/powerpoint/2010/main" val="40479684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7156"/>
            <a:ext cx="8280920" cy="1325563"/>
          </a:xfrm>
        </p:spPr>
        <p:txBody>
          <a:bodyPr/>
          <a:lstStyle/>
          <a:p>
            <a:r>
              <a:rPr lang="en-GB" dirty="0"/>
              <a:t>When is reading taught in school?</a:t>
            </a:r>
          </a:p>
        </p:txBody>
      </p:sp>
      <p:sp>
        <p:nvSpPr>
          <p:cNvPr id="3" name="Content Placeholder 2"/>
          <p:cNvSpPr>
            <a:spLocks noGrp="1"/>
          </p:cNvSpPr>
          <p:nvPr>
            <p:ph idx="1"/>
          </p:nvPr>
        </p:nvSpPr>
        <p:spPr>
          <a:xfrm>
            <a:off x="179512" y="1052736"/>
            <a:ext cx="8424937" cy="4836195"/>
          </a:xfrm>
        </p:spPr>
        <p:txBody>
          <a:bodyPr>
            <a:noAutofit/>
          </a:bodyPr>
          <a:lstStyle/>
          <a:p>
            <a:pPr>
              <a:lnSpc>
                <a:spcPct val="100000"/>
              </a:lnSpc>
              <a:spcBef>
                <a:spcPts val="0"/>
              </a:spcBef>
            </a:pPr>
            <a:r>
              <a:rPr lang="en-GB" sz="2800" dirty="0"/>
              <a:t>Additional phonics teaching and reading practice takes place at other times throughout the day, including work on our quality key texts in English lessons, whole class reading, book-sharing and Phonics Bug follow up activities.  </a:t>
            </a:r>
          </a:p>
          <a:p>
            <a:pPr>
              <a:lnSpc>
                <a:spcPct val="100000"/>
              </a:lnSpc>
              <a:spcBef>
                <a:spcPts val="0"/>
              </a:spcBef>
            </a:pPr>
            <a:r>
              <a:rPr lang="en-GB" sz="2800" dirty="0"/>
              <a:t>This is in line with DfE guidance:</a:t>
            </a:r>
          </a:p>
          <a:p>
            <a:pPr marL="0" indent="0">
              <a:lnSpc>
                <a:spcPct val="100000"/>
              </a:lnSpc>
              <a:spcBef>
                <a:spcPts val="0"/>
              </a:spcBef>
              <a:buNone/>
            </a:pPr>
            <a:r>
              <a:rPr lang="en-GB" sz="2800" dirty="0"/>
              <a:t>   development of reading, through a programme of </a:t>
            </a:r>
          </a:p>
          <a:p>
            <a:pPr marL="0" indent="0">
              <a:lnSpc>
                <a:spcPct val="100000"/>
              </a:lnSpc>
              <a:spcBef>
                <a:spcPts val="0"/>
              </a:spcBef>
              <a:buNone/>
            </a:pPr>
            <a:r>
              <a:rPr lang="en-GB" sz="2800" dirty="0">
                <a:solidFill>
                  <a:schemeClr val="accent5">
                    <a:lumMod val="60000"/>
                    <a:lumOff val="40000"/>
                  </a:schemeClr>
                </a:solidFill>
              </a:rPr>
              <a:t>   Systematic, Synthetic Phonics </a:t>
            </a:r>
            <a:r>
              <a:rPr lang="en-GB" sz="2800" dirty="0"/>
              <a:t>(SSP), should be taught</a:t>
            </a:r>
          </a:p>
          <a:p>
            <a:pPr marL="0" indent="0">
              <a:lnSpc>
                <a:spcPct val="100000"/>
              </a:lnSpc>
              <a:spcBef>
                <a:spcPts val="0"/>
              </a:spcBef>
              <a:buNone/>
            </a:pPr>
            <a:r>
              <a:rPr lang="en-GB" sz="2800" dirty="0"/>
              <a:t>   for </a:t>
            </a:r>
            <a:r>
              <a:rPr lang="en-GB" sz="2800" dirty="0">
                <a:solidFill>
                  <a:schemeClr val="accent5">
                    <a:lumMod val="60000"/>
                    <a:lumOff val="40000"/>
                  </a:schemeClr>
                </a:solidFill>
              </a:rPr>
              <a:t>60 minutes per day</a:t>
            </a:r>
            <a:r>
              <a:rPr lang="en-GB" sz="2800" dirty="0"/>
              <a:t>.</a:t>
            </a:r>
          </a:p>
        </p:txBody>
      </p:sp>
      <p:pic>
        <p:nvPicPr>
          <p:cNvPr id="5" name="Picture 4"/>
          <p:cNvPicPr>
            <a:picLocks noChangeAspect="1"/>
          </p:cNvPicPr>
          <p:nvPr/>
        </p:nvPicPr>
        <p:blipFill>
          <a:blip r:embed="rId2"/>
          <a:stretch>
            <a:fillRect/>
          </a:stretch>
        </p:blipFill>
        <p:spPr>
          <a:xfrm>
            <a:off x="3514490" y="5576962"/>
            <a:ext cx="1610964" cy="1247515"/>
          </a:xfrm>
          <a:prstGeom prst="rect">
            <a:avLst/>
          </a:prstGeom>
        </p:spPr>
      </p:pic>
    </p:spTree>
    <p:extLst>
      <p:ext uri="{BB962C8B-B14F-4D97-AF65-F5344CB8AC3E}">
        <p14:creationId xmlns:p14="http://schemas.microsoft.com/office/powerpoint/2010/main" val="2856486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7156"/>
            <a:ext cx="8280920" cy="1325563"/>
          </a:xfrm>
        </p:spPr>
        <p:txBody>
          <a:bodyPr/>
          <a:lstStyle/>
          <a:p>
            <a:r>
              <a:rPr lang="en-GB" dirty="0"/>
              <a:t>When is reading taught in school?</a:t>
            </a:r>
          </a:p>
        </p:txBody>
      </p:sp>
      <p:sp>
        <p:nvSpPr>
          <p:cNvPr id="3" name="Content Placeholder 2"/>
          <p:cNvSpPr>
            <a:spLocks noGrp="1"/>
          </p:cNvSpPr>
          <p:nvPr>
            <p:ph idx="1"/>
          </p:nvPr>
        </p:nvSpPr>
        <p:spPr>
          <a:xfrm>
            <a:off x="182814" y="1124744"/>
            <a:ext cx="8352929" cy="4836195"/>
          </a:xfrm>
        </p:spPr>
        <p:txBody>
          <a:bodyPr>
            <a:noAutofit/>
          </a:bodyPr>
          <a:lstStyle/>
          <a:p>
            <a:pPr>
              <a:lnSpc>
                <a:spcPct val="100000"/>
              </a:lnSpc>
              <a:spcBef>
                <a:spcPts val="0"/>
              </a:spcBef>
            </a:pPr>
            <a:r>
              <a:rPr lang="en-GB" sz="2800" dirty="0"/>
              <a:t>Reading continues to be focused in English lessons, through our quality key texts, and in other activities </a:t>
            </a:r>
            <a:r>
              <a:rPr lang="en-GB" sz="2800" dirty="0" err="1"/>
              <a:t>eg</a:t>
            </a:r>
            <a:r>
              <a:rPr lang="en-GB" sz="2800" dirty="0"/>
              <a:t> reading a class novel.</a:t>
            </a:r>
          </a:p>
          <a:p>
            <a:pPr>
              <a:lnSpc>
                <a:spcPct val="100000"/>
              </a:lnSpc>
              <a:spcBef>
                <a:spcPts val="0"/>
              </a:spcBef>
            </a:pPr>
            <a:r>
              <a:rPr lang="en-GB" sz="2800" dirty="0"/>
              <a:t>It is important to note that not all children will learn at the same pace – many factors can affect full acquisition of reading fluency.</a:t>
            </a:r>
          </a:p>
          <a:p>
            <a:pPr>
              <a:lnSpc>
                <a:spcPct val="100000"/>
              </a:lnSpc>
              <a:spcBef>
                <a:spcPts val="0"/>
              </a:spcBef>
            </a:pPr>
            <a:r>
              <a:rPr lang="en-GB" sz="2800" dirty="0"/>
              <a:t>When children are not deemed fully fluent in decoding at the end of Year 1, they do not pass the Phonics Screen, which is a statutory test taken by all Year 1 children across England and Wales.</a:t>
            </a:r>
          </a:p>
          <a:p>
            <a:pPr>
              <a:lnSpc>
                <a:spcPct val="100000"/>
              </a:lnSpc>
              <a:spcBef>
                <a:spcPts val="0"/>
              </a:spcBef>
            </a:pPr>
            <a:r>
              <a:rPr lang="en-GB" sz="2800" dirty="0"/>
              <a:t>These children continue to receive explicit phonics teaching every day, in addition to Book Club lessons.</a:t>
            </a:r>
          </a:p>
        </p:txBody>
      </p:sp>
    </p:spTree>
    <p:extLst>
      <p:ext uri="{BB962C8B-B14F-4D97-AF65-F5344CB8AC3E}">
        <p14:creationId xmlns:p14="http://schemas.microsoft.com/office/powerpoint/2010/main" val="2475194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7156"/>
            <a:ext cx="8280920" cy="1325563"/>
          </a:xfrm>
        </p:spPr>
        <p:txBody>
          <a:bodyPr/>
          <a:lstStyle/>
          <a:p>
            <a:r>
              <a:rPr lang="en-GB" dirty="0"/>
              <a:t>When is reading taught in school?</a:t>
            </a:r>
          </a:p>
        </p:txBody>
      </p:sp>
      <p:sp>
        <p:nvSpPr>
          <p:cNvPr id="3" name="Content Placeholder 2"/>
          <p:cNvSpPr>
            <a:spLocks noGrp="1"/>
          </p:cNvSpPr>
          <p:nvPr>
            <p:ph idx="1"/>
          </p:nvPr>
        </p:nvSpPr>
        <p:spPr>
          <a:xfrm>
            <a:off x="179511" y="908720"/>
            <a:ext cx="8136905" cy="4836195"/>
          </a:xfrm>
        </p:spPr>
        <p:txBody>
          <a:bodyPr>
            <a:noAutofit/>
          </a:bodyPr>
          <a:lstStyle/>
          <a:p>
            <a:pPr>
              <a:lnSpc>
                <a:spcPct val="100000"/>
              </a:lnSpc>
              <a:spcBef>
                <a:spcPts val="0"/>
              </a:spcBef>
            </a:pPr>
            <a:r>
              <a:rPr lang="en-GB" sz="2800" dirty="0"/>
              <a:t>When children have learned all of the </a:t>
            </a:r>
            <a:r>
              <a:rPr lang="en-GB" sz="2800" dirty="0" err="1"/>
              <a:t>gpc</a:t>
            </a:r>
            <a:r>
              <a:rPr lang="en-GB" sz="2800" dirty="0"/>
              <a:t> (grapheme-phoneme correspondence) that enables them to decode quickly and smoothly, they have attained fluency.</a:t>
            </a:r>
          </a:p>
          <a:p>
            <a:pPr>
              <a:lnSpc>
                <a:spcPct val="100000"/>
              </a:lnSpc>
              <a:spcBef>
                <a:spcPts val="0"/>
              </a:spcBef>
            </a:pPr>
            <a:r>
              <a:rPr lang="en-GB" sz="2800" dirty="0"/>
              <a:t>The National Curriculum, and our Phonics Bug programme, expects this to be completed by the end of  Year 1.</a:t>
            </a:r>
          </a:p>
          <a:p>
            <a:pPr>
              <a:lnSpc>
                <a:spcPct val="100000"/>
              </a:lnSpc>
              <a:spcBef>
                <a:spcPts val="0"/>
              </a:spcBef>
            </a:pPr>
            <a:r>
              <a:rPr lang="en-GB" sz="2800" dirty="0"/>
              <a:t>In Year 2, the focus for learning to read moves to comprehension.</a:t>
            </a:r>
          </a:p>
          <a:p>
            <a:pPr>
              <a:lnSpc>
                <a:spcPct val="100000"/>
              </a:lnSpc>
              <a:spcBef>
                <a:spcPts val="0"/>
              </a:spcBef>
            </a:pPr>
            <a:r>
              <a:rPr lang="en-GB" sz="2800" dirty="0"/>
              <a:t>Children have a 30 minute, text based Book Club lesson every day.</a:t>
            </a:r>
          </a:p>
        </p:txBody>
      </p:sp>
    </p:spTree>
    <p:extLst>
      <p:ext uri="{BB962C8B-B14F-4D97-AF65-F5344CB8AC3E}">
        <p14:creationId xmlns:p14="http://schemas.microsoft.com/office/powerpoint/2010/main" val="42149787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1" y="-315416"/>
            <a:ext cx="8280920" cy="1325563"/>
          </a:xfrm>
        </p:spPr>
        <p:txBody>
          <a:bodyPr>
            <a:normAutofit/>
          </a:bodyPr>
          <a:lstStyle/>
          <a:p>
            <a:r>
              <a:rPr lang="en-GB" sz="4000" dirty="0"/>
              <a:t>When is reading taught at KS2?</a:t>
            </a:r>
          </a:p>
        </p:txBody>
      </p:sp>
      <p:sp>
        <p:nvSpPr>
          <p:cNvPr id="3" name="Content Placeholder 2"/>
          <p:cNvSpPr>
            <a:spLocks noGrp="1"/>
          </p:cNvSpPr>
          <p:nvPr>
            <p:ph idx="1"/>
          </p:nvPr>
        </p:nvSpPr>
        <p:spPr>
          <a:xfrm>
            <a:off x="179511" y="620688"/>
            <a:ext cx="8821035" cy="4836195"/>
          </a:xfrm>
        </p:spPr>
        <p:txBody>
          <a:bodyPr>
            <a:noAutofit/>
          </a:bodyPr>
          <a:lstStyle/>
          <a:p>
            <a:pPr>
              <a:lnSpc>
                <a:spcPct val="100000"/>
              </a:lnSpc>
              <a:spcBef>
                <a:spcPts val="0"/>
              </a:spcBef>
            </a:pPr>
            <a:r>
              <a:rPr lang="en-GB" sz="3200" dirty="0"/>
              <a:t>We call our reading lessons “Book Club” and encourage the children to </a:t>
            </a:r>
            <a:r>
              <a:rPr lang="en-GB" sz="3200" dirty="0">
                <a:solidFill>
                  <a:schemeClr val="accent5">
                    <a:lumMod val="60000"/>
                    <a:lumOff val="40000"/>
                  </a:schemeClr>
                </a:solidFill>
              </a:rPr>
              <a:t>engage with books in a social way </a:t>
            </a:r>
            <a:r>
              <a:rPr lang="en-GB" sz="3200" dirty="0"/>
              <a:t>– Book Club lessons are often noisy!   By </a:t>
            </a:r>
            <a:r>
              <a:rPr lang="en-GB" sz="3200" dirty="0">
                <a:solidFill>
                  <a:schemeClr val="accent5">
                    <a:lumMod val="60000"/>
                    <a:lumOff val="40000"/>
                  </a:schemeClr>
                </a:solidFill>
              </a:rPr>
              <a:t>discussing, comparing, evaluating and arguing about books</a:t>
            </a:r>
            <a:r>
              <a:rPr lang="en-GB" sz="3200" dirty="0"/>
              <a:t>, children become fully engaged with the texts and with the skills needed for both </a:t>
            </a:r>
            <a:r>
              <a:rPr lang="en-GB" sz="3200" dirty="0">
                <a:solidFill>
                  <a:schemeClr val="accent5">
                    <a:lumMod val="60000"/>
                    <a:lumOff val="40000"/>
                  </a:schemeClr>
                </a:solidFill>
              </a:rPr>
              <a:t>reading for pleasure </a:t>
            </a:r>
            <a:r>
              <a:rPr lang="en-GB" sz="3200" dirty="0"/>
              <a:t>and, crucially, </a:t>
            </a:r>
            <a:r>
              <a:rPr lang="en-GB" sz="3200" dirty="0">
                <a:solidFill>
                  <a:schemeClr val="accent5">
                    <a:lumMod val="60000"/>
                    <a:lumOff val="40000"/>
                  </a:schemeClr>
                </a:solidFill>
              </a:rPr>
              <a:t>academic reading</a:t>
            </a:r>
            <a:r>
              <a:rPr lang="en-GB" sz="3200" dirty="0"/>
              <a:t> (disciplinary literacy).</a:t>
            </a:r>
          </a:p>
          <a:p>
            <a:pPr>
              <a:lnSpc>
                <a:spcPct val="100000"/>
              </a:lnSpc>
              <a:spcBef>
                <a:spcPts val="0"/>
              </a:spcBef>
            </a:pPr>
            <a:endParaRPr lang="en-GB" sz="3200" dirty="0"/>
          </a:p>
          <a:p>
            <a:pPr>
              <a:lnSpc>
                <a:spcPct val="100000"/>
              </a:lnSpc>
              <a:spcBef>
                <a:spcPts val="0"/>
              </a:spcBef>
            </a:pPr>
            <a:r>
              <a:rPr lang="en-GB" sz="3200" dirty="0">
                <a:solidFill>
                  <a:schemeClr val="tx1"/>
                </a:solidFill>
              </a:rPr>
              <a:t>In Key Stage 2</a:t>
            </a:r>
            <a:r>
              <a:rPr lang="en-GB" sz="3200" dirty="0">
                <a:solidFill>
                  <a:schemeClr val="accent5">
                    <a:lumMod val="60000"/>
                    <a:lumOff val="40000"/>
                  </a:schemeClr>
                </a:solidFill>
              </a:rPr>
              <a:t>, Book Club takes place weekly</a:t>
            </a:r>
            <a:r>
              <a:rPr lang="en-GB" sz="3200" dirty="0"/>
              <a:t>, for an hour (twice weekly during Spring term Year 6). </a:t>
            </a:r>
          </a:p>
        </p:txBody>
      </p:sp>
    </p:spTree>
    <p:extLst>
      <p:ext uri="{BB962C8B-B14F-4D97-AF65-F5344CB8AC3E}">
        <p14:creationId xmlns:p14="http://schemas.microsoft.com/office/powerpoint/2010/main" val="2236407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1" y="-315416"/>
            <a:ext cx="8280920" cy="1325563"/>
          </a:xfrm>
        </p:spPr>
        <p:txBody>
          <a:bodyPr>
            <a:normAutofit/>
          </a:bodyPr>
          <a:lstStyle/>
          <a:p>
            <a:r>
              <a:rPr lang="en-GB" sz="4000" dirty="0"/>
              <a:t>When is reading taught at KS2?</a:t>
            </a:r>
          </a:p>
        </p:txBody>
      </p:sp>
      <p:sp>
        <p:nvSpPr>
          <p:cNvPr id="3" name="Content Placeholder 2"/>
          <p:cNvSpPr>
            <a:spLocks noGrp="1"/>
          </p:cNvSpPr>
          <p:nvPr>
            <p:ph idx="1"/>
          </p:nvPr>
        </p:nvSpPr>
        <p:spPr>
          <a:xfrm>
            <a:off x="179511" y="620688"/>
            <a:ext cx="8821035" cy="4836195"/>
          </a:xfrm>
        </p:spPr>
        <p:txBody>
          <a:bodyPr>
            <a:noAutofit/>
          </a:bodyPr>
          <a:lstStyle/>
          <a:p>
            <a:pPr>
              <a:lnSpc>
                <a:spcPct val="100000"/>
              </a:lnSpc>
              <a:spcBef>
                <a:spcPts val="0"/>
              </a:spcBef>
            </a:pPr>
            <a:r>
              <a:rPr lang="en-GB" sz="2800" dirty="0"/>
              <a:t>Lessons are based around novels, non-fiction texts and poetry, sometimes using extracts and sometimes focusing a whole text over a period of half a term or more.</a:t>
            </a:r>
          </a:p>
          <a:p>
            <a:pPr>
              <a:lnSpc>
                <a:spcPct val="100000"/>
              </a:lnSpc>
              <a:spcBef>
                <a:spcPts val="0"/>
              </a:spcBef>
            </a:pPr>
            <a:r>
              <a:rPr lang="en-GB" sz="2800" dirty="0"/>
              <a:t>If and when teachers judge it to be appropriate, children might be grouped within class or across the phase, based on teacher assessment and test data, to ensure that </a:t>
            </a:r>
            <a:r>
              <a:rPr lang="en-GB" sz="2800" dirty="0">
                <a:solidFill>
                  <a:schemeClr val="accent5">
                    <a:lumMod val="60000"/>
                    <a:lumOff val="40000"/>
                  </a:schemeClr>
                </a:solidFill>
              </a:rPr>
              <a:t>skills are taught thoroughly at an appropriate pace.</a:t>
            </a:r>
          </a:p>
          <a:p>
            <a:pPr>
              <a:lnSpc>
                <a:spcPct val="100000"/>
              </a:lnSpc>
              <a:spcBef>
                <a:spcPts val="0"/>
              </a:spcBef>
            </a:pPr>
            <a:r>
              <a:rPr lang="en-GB" sz="2800" dirty="0"/>
              <a:t>The children also have </a:t>
            </a:r>
            <a:r>
              <a:rPr lang="en-GB" sz="2800" dirty="0">
                <a:solidFill>
                  <a:schemeClr val="accent5">
                    <a:lumMod val="60000"/>
                    <a:lumOff val="40000"/>
                  </a:schemeClr>
                </a:solidFill>
              </a:rPr>
              <a:t>regular, timetabled opportunities for quiet, independent reading</a:t>
            </a:r>
            <a:r>
              <a:rPr lang="en-GB" sz="2800" dirty="0"/>
              <a:t> and for listening to </a:t>
            </a:r>
            <a:r>
              <a:rPr lang="en-GB" sz="2800" dirty="0">
                <a:solidFill>
                  <a:schemeClr val="accent5">
                    <a:lumMod val="60000"/>
                    <a:lumOff val="40000"/>
                  </a:schemeClr>
                </a:solidFill>
              </a:rPr>
              <a:t>high quality fiction and non-fiction being read aloud</a:t>
            </a:r>
            <a:r>
              <a:rPr lang="en-GB" sz="2800" dirty="0"/>
              <a:t>.</a:t>
            </a:r>
          </a:p>
          <a:p>
            <a:pPr>
              <a:lnSpc>
                <a:spcPct val="100000"/>
              </a:lnSpc>
              <a:spcBef>
                <a:spcPts val="0"/>
              </a:spcBef>
            </a:pPr>
            <a:r>
              <a:rPr lang="en-GB" sz="2800" dirty="0"/>
              <a:t>As children progress through KS2, opportunities to focus specific, disciplinary reading skills are planned within each foundation subject. </a:t>
            </a:r>
          </a:p>
        </p:txBody>
      </p:sp>
    </p:spTree>
    <p:extLst>
      <p:ext uri="{BB962C8B-B14F-4D97-AF65-F5344CB8AC3E}">
        <p14:creationId xmlns:p14="http://schemas.microsoft.com/office/powerpoint/2010/main" val="528569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2792"/>
            <a:ext cx="8335838" cy="1119657"/>
          </a:xfrm>
        </p:spPr>
        <p:txBody>
          <a:bodyPr>
            <a:normAutofit fontScale="90000"/>
          </a:bodyPr>
          <a:lstStyle/>
          <a:p>
            <a:r>
              <a:rPr lang="en-GB" dirty="0"/>
              <a:t>So what can I expect to see at home?</a:t>
            </a:r>
          </a:p>
        </p:txBody>
      </p:sp>
      <p:sp>
        <p:nvSpPr>
          <p:cNvPr id="3" name="Content Placeholder 2"/>
          <p:cNvSpPr>
            <a:spLocks noGrp="1"/>
          </p:cNvSpPr>
          <p:nvPr>
            <p:ph idx="1"/>
          </p:nvPr>
        </p:nvSpPr>
        <p:spPr>
          <a:xfrm>
            <a:off x="179512" y="764704"/>
            <a:ext cx="8784976" cy="5760640"/>
          </a:xfrm>
        </p:spPr>
        <p:txBody>
          <a:bodyPr>
            <a:normAutofit/>
          </a:bodyPr>
          <a:lstStyle/>
          <a:p>
            <a:endParaRPr lang="en-GB" dirty="0"/>
          </a:p>
          <a:p>
            <a:r>
              <a:rPr lang="en-GB" dirty="0"/>
              <a:t>Children will bring books home to read with you, both in “hard copy” and electronic formats.  </a:t>
            </a:r>
          </a:p>
          <a:p>
            <a:r>
              <a:rPr lang="en-GB" dirty="0"/>
              <a:t>The books that they read themselves, independently, will be </a:t>
            </a:r>
            <a:r>
              <a:rPr lang="en-GB" dirty="0">
                <a:solidFill>
                  <a:schemeClr val="accent5">
                    <a:lumMod val="60000"/>
                    <a:lumOff val="40000"/>
                  </a:schemeClr>
                </a:solidFill>
              </a:rPr>
              <a:t>“fully decodable” </a:t>
            </a:r>
            <a:r>
              <a:rPr lang="en-GB" dirty="0"/>
              <a:t>as the children progress through the units of  learning in our Phonics Bug programme.  </a:t>
            </a:r>
          </a:p>
          <a:p>
            <a:r>
              <a:rPr lang="en-GB" dirty="0"/>
              <a:t>These books will be in electronic format, using your log in to the Phonics Bug scheme.</a:t>
            </a:r>
          </a:p>
          <a:p>
            <a:pPr marL="0" indent="0">
              <a:buNone/>
            </a:pPr>
            <a:endParaRPr lang="en-GB" dirty="0"/>
          </a:p>
        </p:txBody>
      </p:sp>
    </p:spTree>
    <p:extLst>
      <p:ext uri="{BB962C8B-B14F-4D97-AF65-F5344CB8AC3E}">
        <p14:creationId xmlns:p14="http://schemas.microsoft.com/office/powerpoint/2010/main" val="11508414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2792"/>
            <a:ext cx="8335838" cy="1119657"/>
          </a:xfrm>
        </p:spPr>
        <p:txBody>
          <a:bodyPr>
            <a:normAutofit fontScale="90000"/>
          </a:bodyPr>
          <a:lstStyle/>
          <a:p>
            <a:r>
              <a:rPr lang="en-GB" dirty="0"/>
              <a:t>So what can I expect to see at home?</a:t>
            </a:r>
          </a:p>
        </p:txBody>
      </p:sp>
      <p:sp>
        <p:nvSpPr>
          <p:cNvPr id="3" name="Content Placeholder 2"/>
          <p:cNvSpPr>
            <a:spLocks noGrp="1"/>
          </p:cNvSpPr>
          <p:nvPr>
            <p:ph idx="1"/>
          </p:nvPr>
        </p:nvSpPr>
        <p:spPr>
          <a:xfrm>
            <a:off x="179512" y="764704"/>
            <a:ext cx="8784976" cy="5760640"/>
          </a:xfrm>
        </p:spPr>
        <p:txBody>
          <a:bodyPr>
            <a:normAutofit/>
          </a:bodyPr>
          <a:lstStyle/>
          <a:p>
            <a:endParaRPr lang="en-GB" dirty="0"/>
          </a:p>
          <a:p>
            <a:r>
              <a:rPr lang="en-GB" dirty="0"/>
              <a:t>As Synthetic Phonics are taught in a </a:t>
            </a:r>
            <a:r>
              <a:rPr lang="en-GB" dirty="0">
                <a:solidFill>
                  <a:schemeClr val="accent5">
                    <a:lumMod val="60000"/>
                    <a:lumOff val="40000"/>
                  </a:schemeClr>
                </a:solidFill>
              </a:rPr>
              <a:t>carefully planned, systematic way,</a:t>
            </a:r>
            <a:r>
              <a:rPr lang="en-GB" dirty="0"/>
              <a:t>  children learn the </a:t>
            </a:r>
            <a:r>
              <a:rPr lang="en-GB" dirty="0" err="1">
                <a:solidFill>
                  <a:schemeClr val="accent5">
                    <a:lumMod val="60000"/>
                    <a:lumOff val="40000"/>
                  </a:schemeClr>
                </a:solidFill>
              </a:rPr>
              <a:t>gpc</a:t>
            </a:r>
            <a:r>
              <a:rPr lang="en-GB" dirty="0">
                <a:solidFill>
                  <a:schemeClr val="accent5">
                    <a:lumMod val="60000"/>
                    <a:lumOff val="40000"/>
                  </a:schemeClr>
                </a:solidFill>
              </a:rPr>
              <a:t>  and blending skills </a:t>
            </a:r>
            <a:r>
              <a:rPr lang="en-GB" dirty="0"/>
              <a:t>within each unit; they apply these successfully to be able to </a:t>
            </a:r>
            <a:r>
              <a:rPr lang="en-GB" dirty="0">
                <a:solidFill>
                  <a:schemeClr val="accent5">
                    <a:lumMod val="60000"/>
                    <a:lumOff val="40000"/>
                  </a:schemeClr>
                </a:solidFill>
              </a:rPr>
              <a:t>read real books, by themselves</a:t>
            </a:r>
            <a:r>
              <a:rPr lang="en-GB" dirty="0"/>
              <a:t>.</a:t>
            </a:r>
          </a:p>
          <a:p>
            <a:r>
              <a:rPr lang="en-GB" dirty="0"/>
              <a:t>The text in these books is, </a:t>
            </a:r>
            <a:r>
              <a:rPr lang="en-GB" dirty="0">
                <a:solidFill>
                  <a:schemeClr val="accent5">
                    <a:lumMod val="60000"/>
                    <a:lumOff val="40000"/>
                  </a:schemeClr>
                </a:solidFill>
              </a:rPr>
              <a:t>necessarily, simple</a:t>
            </a:r>
            <a:r>
              <a:rPr lang="en-GB" dirty="0"/>
              <a:t>. However, the content and presentation of the books are engaging and </a:t>
            </a:r>
            <a:r>
              <a:rPr lang="en-GB" dirty="0">
                <a:solidFill>
                  <a:schemeClr val="accent5">
                    <a:lumMod val="60000"/>
                    <a:lumOff val="40000"/>
                  </a:schemeClr>
                </a:solidFill>
              </a:rPr>
              <a:t>invite discussion.</a:t>
            </a:r>
          </a:p>
          <a:p>
            <a:r>
              <a:rPr lang="en-GB" dirty="0"/>
              <a:t>The e-books have “read aloud” features which demonstrate clearly how each sound should be articulated – parents and carers frequently ask us about this and it is absolutely vital that phonemes are pronounced consistently correctly.</a:t>
            </a:r>
          </a:p>
          <a:p>
            <a:r>
              <a:rPr lang="en-GB" dirty="0"/>
              <a:t>Children will also bring home a book for </a:t>
            </a:r>
            <a:r>
              <a:rPr lang="en-GB" dirty="0">
                <a:solidFill>
                  <a:schemeClr val="accent5">
                    <a:lumMod val="60000"/>
                    <a:lumOff val="40000"/>
                  </a:schemeClr>
                </a:solidFill>
              </a:rPr>
              <a:t>you to read aloud </a:t>
            </a:r>
            <a:r>
              <a:rPr lang="en-GB" dirty="0"/>
              <a:t>and share with your child, fostering that all-important </a:t>
            </a:r>
            <a:r>
              <a:rPr lang="en-GB" dirty="0">
                <a:solidFill>
                  <a:schemeClr val="accent5">
                    <a:lumMod val="60000"/>
                    <a:lumOff val="40000"/>
                  </a:schemeClr>
                </a:solidFill>
              </a:rPr>
              <a:t>love of literature </a:t>
            </a:r>
            <a:r>
              <a:rPr lang="en-GB" dirty="0"/>
              <a:t>and habit of reading for </a:t>
            </a:r>
            <a:r>
              <a:rPr lang="en-GB" dirty="0">
                <a:solidFill>
                  <a:schemeClr val="accent5">
                    <a:lumMod val="60000"/>
                    <a:lumOff val="40000"/>
                  </a:schemeClr>
                </a:solidFill>
              </a:rPr>
              <a:t>enjoyment, curiosity and relaxation</a:t>
            </a:r>
            <a:r>
              <a:rPr lang="en-GB" dirty="0"/>
              <a:t>.</a:t>
            </a:r>
          </a:p>
        </p:txBody>
      </p:sp>
    </p:spTree>
    <p:extLst>
      <p:ext uri="{BB962C8B-B14F-4D97-AF65-F5344CB8AC3E}">
        <p14:creationId xmlns:p14="http://schemas.microsoft.com/office/powerpoint/2010/main" val="3957811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7886700" cy="1325563"/>
          </a:xfrm>
        </p:spPr>
        <p:txBody>
          <a:bodyPr/>
          <a:lstStyle/>
          <a:p>
            <a:r>
              <a:rPr lang="en-GB" dirty="0"/>
              <a:t>Why can’t my child go “faster”?</a:t>
            </a:r>
          </a:p>
        </p:txBody>
      </p:sp>
      <p:sp>
        <p:nvSpPr>
          <p:cNvPr id="3" name="Content Placeholder 2"/>
          <p:cNvSpPr>
            <a:spLocks noGrp="1"/>
          </p:cNvSpPr>
          <p:nvPr>
            <p:ph idx="1"/>
          </p:nvPr>
        </p:nvSpPr>
        <p:spPr>
          <a:xfrm>
            <a:off x="298225" y="980728"/>
            <a:ext cx="8709150" cy="4546623"/>
          </a:xfrm>
        </p:spPr>
        <p:txBody>
          <a:bodyPr>
            <a:normAutofit lnSpcReduction="10000"/>
          </a:bodyPr>
          <a:lstStyle/>
          <a:p>
            <a:pPr>
              <a:lnSpc>
                <a:spcPct val="110000"/>
              </a:lnSpc>
              <a:spcBef>
                <a:spcPts val="0"/>
              </a:spcBef>
            </a:pPr>
            <a:r>
              <a:rPr lang="en-GB" sz="3200" dirty="0"/>
              <a:t>Correct pronunciation, full mastery of </a:t>
            </a:r>
            <a:r>
              <a:rPr lang="en-GB" sz="3200" dirty="0" err="1"/>
              <a:t>gpc</a:t>
            </a:r>
            <a:r>
              <a:rPr lang="en-GB" sz="3200" dirty="0"/>
              <a:t> and the ability to blend sounds effectively in familiar and unfamiliar words is the bedrock of success in reading.</a:t>
            </a:r>
          </a:p>
          <a:p>
            <a:pPr>
              <a:lnSpc>
                <a:spcPct val="110000"/>
              </a:lnSpc>
              <a:spcBef>
                <a:spcPts val="0"/>
              </a:spcBef>
            </a:pPr>
            <a:r>
              <a:rPr lang="en-GB" sz="3200" dirty="0"/>
              <a:t>“Pseudo” or “nonsense” words account for 50% of the score in the Phonics Screen.</a:t>
            </a:r>
          </a:p>
          <a:p>
            <a:pPr>
              <a:lnSpc>
                <a:spcPct val="110000"/>
              </a:lnSpc>
              <a:spcBef>
                <a:spcPts val="0"/>
              </a:spcBef>
            </a:pPr>
            <a:r>
              <a:rPr lang="en-GB" sz="3200" dirty="0"/>
              <a:t>We have a research-lead, outward facing curriculum development.</a:t>
            </a:r>
          </a:p>
          <a:p>
            <a:pPr>
              <a:lnSpc>
                <a:spcPct val="110000"/>
              </a:lnSpc>
              <a:spcBef>
                <a:spcPts val="0"/>
              </a:spcBef>
            </a:pPr>
            <a:r>
              <a:rPr lang="en-GB" sz="3200" dirty="0"/>
              <a:t>Compliance with DfE guidance</a:t>
            </a:r>
          </a:p>
        </p:txBody>
      </p:sp>
      <p:pic>
        <p:nvPicPr>
          <p:cNvPr id="5" name="Picture 4"/>
          <p:cNvPicPr>
            <a:picLocks noChangeAspect="1"/>
          </p:cNvPicPr>
          <p:nvPr/>
        </p:nvPicPr>
        <p:blipFill>
          <a:blip r:embed="rId2"/>
          <a:stretch>
            <a:fillRect/>
          </a:stretch>
        </p:blipFill>
        <p:spPr>
          <a:xfrm>
            <a:off x="5767334" y="4725144"/>
            <a:ext cx="3240041" cy="2025026"/>
          </a:xfrm>
          <a:prstGeom prst="rect">
            <a:avLst/>
          </a:prstGeom>
        </p:spPr>
      </p:pic>
    </p:spTree>
    <p:extLst>
      <p:ext uri="{BB962C8B-B14F-4D97-AF65-F5344CB8AC3E}">
        <p14:creationId xmlns:p14="http://schemas.microsoft.com/office/powerpoint/2010/main" val="1596018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097152"/>
            <a:ext cx="8784976" cy="5372895"/>
          </a:xfrm>
        </p:spPr>
        <p:txBody>
          <a:bodyPr>
            <a:normAutofit/>
          </a:bodyPr>
          <a:lstStyle/>
          <a:p>
            <a:endParaRPr lang="en-GB" dirty="0"/>
          </a:p>
          <a:p>
            <a:r>
              <a:rPr lang="en-GB" dirty="0">
                <a:solidFill>
                  <a:schemeClr val="tx1"/>
                </a:solidFill>
              </a:rPr>
              <a:t>Short answer: NO!</a:t>
            </a:r>
          </a:p>
          <a:p>
            <a:r>
              <a:rPr lang="en-GB" dirty="0">
                <a:solidFill>
                  <a:schemeClr val="tx1"/>
                </a:solidFill>
              </a:rPr>
              <a:t>The DfE guidance is very clear – their research indicates that where children’s books are not matched, in the early stages, to the SSP teaching taking place in school, progress is impeded.</a:t>
            </a:r>
          </a:p>
          <a:p>
            <a:r>
              <a:rPr lang="en-GB" dirty="0">
                <a:solidFill>
                  <a:schemeClr val="tx1"/>
                </a:solidFill>
              </a:rPr>
              <a:t>Whilst children might have excellent </a:t>
            </a:r>
            <a:r>
              <a:rPr lang="en-GB" dirty="0" err="1">
                <a:solidFill>
                  <a:schemeClr val="tx1"/>
                </a:solidFill>
              </a:rPr>
              <a:t>gpc</a:t>
            </a:r>
            <a:r>
              <a:rPr lang="en-GB" dirty="0">
                <a:solidFill>
                  <a:schemeClr val="tx1"/>
                </a:solidFill>
              </a:rPr>
              <a:t>, or they might read intuitively well, grasping gist, it is crucial that all the building blocks are put in place securely in the early stages of learning to read.  The skill of blending effectively and efficiently must be fully embedded.</a:t>
            </a:r>
          </a:p>
          <a:p>
            <a:r>
              <a:rPr lang="en-GB" dirty="0">
                <a:solidFill>
                  <a:schemeClr val="tx1"/>
                </a:solidFill>
              </a:rPr>
              <a:t>Longer answer: We are always here to talk to you about your child’s progress.  Your insight and input are vital, and we will listen to your views and be responsive to them.  We will explain our rationale for the books your child is being given to read and be rigorous in our monitoring, including taking account of parental feedback. </a:t>
            </a:r>
          </a:p>
          <a:p>
            <a:endParaRPr lang="en-GB" dirty="0"/>
          </a:p>
        </p:txBody>
      </p:sp>
      <p:sp>
        <p:nvSpPr>
          <p:cNvPr id="2" name="Title 1"/>
          <p:cNvSpPr>
            <a:spLocks noGrp="1"/>
          </p:cNvSpPr>
          <p:nvPr>
            <p:ph type="title"/>
          </p:nvPr>
        </p:nvSpPr>
        <p:spPr>
          <a:xfrm>
            <a:off x="179512" y="32792"/>
            <a:ext cx="8335838" cy="1119657"/>
          </a:xfrm>
        </p:spPr>
        <p:txBody>
          <a:bodyPr>
            <a:normAutofit fontScale="90000"/>
          </a:bodyPr>
          <a:lstStyle/>
          <a:p>
            <a:r>
              <a:rPr lang="en-GB" dirty="0"/>
              <a:t>But this book is so easy, can’t my child have a harder book?</a:t>
            </a:r>
          </a:p>
        </p:txBody>
      </p:sp>
      <p:sp>
        <p:nvSpPr>
          <p:cNvPr id="4" name="TextBox 3"/>
          <p:cNvSpPr txBox="1"/>
          <p:nvPr/>
        </p:nvSpPr>
        <p:spPr>
          <a:xfrm rot="364966">
            <a:off x="1115616" y="980728"/>
            <a:ext cx="6912768" cy="4031873"/>
          </a:xfrm>
          <a:prstGeom prst="rect">
            <a:avLst/>
          </a:prstGeom>
          <a:solidFill>
            <a:schemeClr val="tx2">
              <a:lumMod val="40000"/>
              <a:lumOff val="60000"/>
            </a:schemeClr>
          </a:solidFill>
        </p:spPr>
        <p:txBody>
          <a:bodyPr wrap="square" rtlCol="0">
            <a:spAutoFit/>
          </a:bodyPr>
          <a:lstStyle/>
          <a:p>
            <a:r>
              <a:rPr lang="en-GB" sz="3200" dirty="0">
                <a:solidFill>
                  <a:srgbClr val="263238"/>
                </a:solidFill>
                <a:latin typeface="Roboto"/>
              </a:rPr>
              <a:t>“Teaching phonics is more effective on average than other approaches to early reading …, though it should be emphasised that effective phonics techniques are usually embedded in a rich literacy environment for early readers and are only one part of a successful literacy strategy.”   EEF</a:t>
            </a:r>
            <a:endParaRPr lang="en-GB" sz="3200" dirty="0"/>
          </a:p>
        </p:txBody>
      </p:sp>
      <p:sp>
        <p:nvSpPr>
          <p:cNvPr id="5" name="TextBox 4"/>
          <p:cNvSpPr txBox="1"/>
          <p:nvPr/>
        </p:nvSpPr>
        <p:spPr>
          <a:xfrm rot="21281772">
            <a:off x="921457" y="625822"/>
            <a:ext cx="6170823" cy="5262979"/>
          </a:xfrm>
          <a:prstGeom prst="rect">
            <a:avLst/>
          </a:prstGeom>
          <a:solidFill>
            <a:schemeClr val="tx2">
              <a:lumMod val="40000"/>
              <a:lumOff val="60000"/>
            </a:schemeClr>
          </a:solidFill>
        </p:spPr>
        <p:txBody>
          <a:bodyPr wrap="square" rtlCol="0">
            <a:spAutoFit/>
          </a:bodyPr>
          <a:lstStyle/>
          <a:p>
            <a:r>
              <a:rPr lang="en-GB" sz="2800" dirty="0">
                <a:solidFill>
                  <a:srgbClr val="002060"/>
                </a:solidFill>
                <a:latin typeface="+mj-lt"/>
              </a:rPr>
              <a:t>“Overall, we can conclude that a synthetic phonics programme, as a part of the reading curriculum, has a major and long lasting effect on children’s reading and spelling attainment. Indeed, these skills were found to be increasing many years after the end of the programme. It is evident that the children have learnt a technique that they can use for themselves, that they have learnt a self teaching technique.” Clackmannanshire Study</a:t>
            </a:r>
          </a:p>
        </p:txBody>
      </p:sp>
      <p:sp>
        <p:nvSpPr>
          <p:cNvPr id="6" name="TextBox 5"/>
          <p:cNvSpPr txBox="1"/>
          <p:nvPr/>
        </p:nvSpPr>
        <p:spPr>
          <a:xfrm rot="349665">
            <a:off x="1859949" y="396582"/>
            <a:ext cx="5832648" cy="5847755"/>
          </a:xfrm>
          <a:prstGeom prst="rect">
            <a:avLst/>
          </a:prstGeom>
          <a:solidFill>
            <a:schemeClr val="tx2">
              <a:lumMod val="40000"/>
              <a:lumOff val="60000"/>
            </a:schemeClr>
          </a:solidFill>
        </p:spPr>
        <p:txBody>
          <a:bodyPr wrap="square" rtlCol="0">
            <a:spAutoFit/>
          </a:bodyPr>
          <a:lstStyle/>
          <a:p>
            <a:pPr>
              <a:spcAft>
                <a:spcPts val="1200"/>
              </a:spcAft>
            </a:pPr>
            <a:r>
              <a:rPr lang="en-GB" sz="2800" dirty="0">
                <a:solidFill>
                  <a:srgbClr val="000000"/>
                </a:solidFill>
                <a:latin typeface="Tahoma" panose="020B0604030504040204" pitchFamily="34" charset="0"/>
                <a:ea typeface="Times New Roman" panose="02020603050405020304" pitchFamily="18" charset="0"/>
                <a:cs typeface="Times New Roman" panose="02020603050405020304" pitchFamily="18" charset="0"/>
              </a:rPr>
              <a:t>“I wish commentators would make it clear that phonics is a body of knowledge we all need. No maths teacher would dream of expecting children to remember numbers as strings of digits – they teach the concept of place value. In the same way, children need to understand that letters represent sounds.” (Letter from Mary Kelly in the </a:t>
            </a:r>
            <a:r>
              <a:rPr lang="en-GB" sz="2800" i="1" dirty="0">
                <a:solidFill>
                  <a:srgbClr val="000000"/>
                </a:solidFill>
                <a:latin typeface="Tahoma" panose="020B0604030504040204" pitchFamily="34" charset="0"/>
                <a:ea typeface="Times New Roman" panose="02020603050405020304" pitchFamily="18" charset="0"/>
                <a:cs typeface="Times New Roman" panose="02020603050405020304" pitchFamily="18" charset="0"/>
              </a:rPr>
              <a:t>Times Educational Supplement</a:t>
            </a:r>
            <a:r>
              <a:rPr lang="en-GB" sz="2800" dirty="0">
                <a:solidFill>
                  <a:srgbClr val="000000"/>
                </a:solidFill>
                <a:latin typeface="Tahoma" panose="020B0604030504040204" pitchFamily="34" charset="0"/>
                <a:ea typeface="Times New Roman" panose="02020603050405020304" pitchFamily="18" charset="0"/>
                <a:cs typeface="Times New Roman" panose="02020603050405020304" pitchFamily="18" charset="0"/>
              </a:rPr>
              <a:t>, 10 June 2011)</a:t>
            </a:r>
          </a:p>
          <a:p>
            <a:endParaRPr lang="en-GB" sz="2800" dirty="0"/>
          </a:p>
        </p:txBody>
      </p:sp>
      <p:sp>
        <p:nvSpPr>
          <p:cNvPr id="7" name="TextBox 6"/>
          <p:cNvSpPr txBox="1"/>
          <p:nvPr/>
        </p:nvSpPr>
        <p:spPr>
          <a:xfrm rot="21439898">
            <a:off x="913605" y="534045"/>
            <a:ext cx="6408712" cy="5693866"/>
          </a:xfrm>
          <a:prstGeom prst="rect">
            <a:avLst/>
          </a:prstGeom>
          <a:solidFill>
            <a:schemeClr val="tx2">
              <a:lumMod val="40000"/>
              <a:lumOff val="60000"/>
            </a:schemeClr>
          </a:solidFill>
        </p:spPr>
        <p:txBody>
          <a:bodyPr wrap="square" rtlCol="0">
            <a:spAutoFit/>
          </a:bodyPr>
          <a:lstStyle/>
          <a:p>
            <a:r>
              <a:rPr lang="en-GB" sz="2800" dirty="0">
                <a:solidFill>
                  <a:srgbClr val="002060"/>
                </a:solidFill>
              </a:rPr>
              <a:t>“When children are at the initial stage of mastering decoding, it is vital that they practise their decoding through the use of reading books which are consistent with their phonic knowledge. A child who has yet to study the digraph ‘</a:t>
            </a:r>
            <a:r>
              <a:rPr lang="en-GB" sz="2800" dirty="0" err="1">
                <a:solidFill>
                  <a:srgbClr val="002060"/>
                </a:solidFill>
              </a:rPr>
              <a:t>ph</a:t>
            </a:r>
            <a:r>
              <a:rPr lang="en-GB" sz="2800" dirty="0">
                <a:solidFill>
                  <a:srgbClr val="002060"/>
                </a:solidFill>
              </a:rPr>
              <a:t>’ should not be asked to read a book about an ‘elephant’ – they are likely to find this confusing and frustrating. Schools should, however, find separate opportunities to build children’s vocabulary and enjoyment of literature by reading to them throughout their time in school” (</a:t>
            </a:r>
            <a:r>
              <a:rPr lang="en-GB" sz="2800" dirty="0" err="1">
                <a:solidFill>
                  <a:srgbClr val="002060"/>
                </a:solidFill>
              </a:rPr>
              <a:t>DfE</a:t>
            </a:r>
            <a:r>
              <a:rPr lang="en-GB" sz="2800" dirty="0">
                <a:solidFill>
                  <a:srgbClr val="002060"/>
                </a:solidFill>
              </a:rPr>
              <a:t> Reading: The Next Steps)</a:t>
            </a:r>
            <a:endParaRPr lang="en-GB" dirty="0"/>
          </a:p>
        </p:txBody>
      </p:sp>
    </p:spTree>
    <p:extLst>
      <p:ext uri="{BB962C8B-B14F-4D97-AF65-F5344CB8AC3E}">
        <p14:creationId xmlns:p14="http://schemas.microsoft.com/office/powerpoint/2010/main" val="38367429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inVertical)">
                                      <p:cBhvr>
                                        <p:cTn id="31" dur="5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arn(inVertical)">
                                      <p:cBhvr>
                                        <p:cTn id="36" dur="500"/>
                                        <p:tgtEl>
                                          <p:spTgt spid="5"/>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barn(inVertical)">
                                      <p:cBhvr>
                                        <p:cTn id="41" dur="500"/>
                                        <p:tgtEl>
                                          <p:spTgt spid="6"/>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arn(inVertical)">
                                      <p:cBhvr>
                                        <p:cTn id="4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7886700" cy="1325563"/>
          </a:xfrm>
        </p:spPr>
        <p:txBody>
          <a:bodyPr/>
          <a:lstStyle/>
          <a:p>
            <a:r>
              <a:rPr lang="en-GB" dirty="0"/>
              <a:t>Reading Cities and our library</a:t>
            </a:r>
          </a:p>
        </p:txBody>
      </p:sp>
      <p:sp>
        <p:nvSpPr>
          <p:cNvPr id="3" name="Content Placeholder 2"/>
          <p:cNvSpPr>
            <a:spLocks noGrp="1"/>
          </p:cNvSpPr>
          <p:nvPr>
            <p:ph idx="1"/>
          </p:nvPr>
        </p:nvSpPr>
        <p:spPr>
          <a:xfrm>
            <a:off x="323528" y="1484784"/>
            <a:ext cx="8712968" cy="4752528"/>
          </a:xfrm>
        </p:spPr>
        <p:txBody>
          <a:bodyPr>
            <a:noAutofit/>
          </a:bodyPr>
          <a:lstStyle/>
          <a:p>
            <a:r>
              <a:rPr lang="en-GB" sz="2800" dirty="0"/>
              <a:t>When children are </a:t>
            </a:r>
            <a:r>
              <a:rPr lang="en-GB" sz="2800" dirty="0">
                <a:solidFill>
                  <a:schemeClr val="accent5">
                    <a:lumMod val="60000"/>
                    <a:lumOff val="40000"/>
                  </a:schemeClr>
                </a:solidFill>
              </a:rPr>
              <a:t>competent and secure </a:t>
            </a:r>
            <a:r>
              <a:rPr lang="en-GB" sz="2800" dirty="0"/>
              <a:t>in their </a:t>
            </a:r>
            <a:r>
              <a:rPr lang="en-GB" sz="2800" dirty="0">
                <a:solidFill>
                  <a:schemeClr val="accent5">
                    <a:lumMod val="60000"/>
                    <a:lumOff val="40000"/>
                  </a:schemeClr>
                </a:solidFill>
              </a:rPr>
              <a:t>knowledge and application of GPC </a:t>
            </a:r>
            <a:r>
              <a:rPr lang="en-GB" sz="2800" dirty="0"/>
              <a:t>, having completed each of the 30 units in the Phonics Bug scheme, the requirement for books to be “fully decodable” reaches a natural conclusion…at this stage, children </a:t>
            </a:r>
            <a:r>
              <a:rPr lang="en-GB" sz="2800" dirty="0">
                <a:solidFill>
                  <a:schemeClr val="accent5">
                    <a:lumMod val="60000"/>
                    <a:lumOff val="40000"/>
                  </a:schemeClr>
                </a:solidFill>
              </a:rPr>
              <a:t>can synthetically decode the vast majority of words</a:t>
            </a:r>
            <a:r>
              <a:rPr lang="en-GB" sz="2800" dirty="0"/>
              <a:t> that they will meet in texts.</a:t>
            </a:r>
          </a:p>
          <a:p>
            <a:r>
              <a:rPr lang="en-GB" sz="2800" dirty="0"/>
              <a:t>At this stage, our reading scheme moves from Phonics Bug Units to our “Reading Cities”.  These </a:t>
            </a:r>
            <a:r>
              <a:rPr lang="en-GB" sz="2800" dirty="0">
                <a:solidFill>
                  <a:schemeClr val="accent5">
                    <a:lumMod val="60000"/>
                    <a:lumOff val="40000"/>
                  </a:schemeClr>
                </a:solidFill>
              </a:rPr>
              <a:t>group books by readability</a:t>
            </a:r>
            <a:r>
              <a:rPr lang="en-GB" sz="2800" dirty="0"/>
              <a:t>, looking at a </a:t>
            </a:r>
            <a:r>
              <a:rPr lang="en-GB" sz="2800" dirty="0">
                <a:solidFill>
                  <a:schemeClr val="accent5">
                    <a:lumMod val="60000"/>
                    <a:lumOff val="40000"/>
                  </a:schemeClr>
                </a:solidFill>
              </a:rPr>
              <a:t>broader spectrum of reading demands </a:t>
            </a:r>
            <a:r>
              <a:rPr lang="en-GB" sz="2800" dirty="0"/>
              <a:t>beyond phonics and decoding.</a:t>
            </a:r>
          </a:p>
          <a:p>
            <a:r>
              <a:rPr lang="en-GB" sz="2800" dirty="0"/>
              <a:t>Reading Cities take the children all the way </a:t>
            </a:r>
            <a:r>
              <a:rPr lang="en-GB" sz="2800" dirty="0">
                <a:solidFill>
                  <a:schemeClr val="accent5">
                    <a:lumMod val="60000"/>
                    <a:lumOff val="40000"/>
                  </a:schemeClr>
                </a:solidFill>
              </a:rPr>
              <a:t>through to Year 6</a:t>
            </a:r>
            <a:r>
              <a:rPr lang="en-GB" sz="2800" dirty="0"/>
              <a:t>.</a:t>
            </a:r>
          </a:p>
        </p:txBody>
      </p:sp>
    </p:spTree>
    <p:extLst>
      <p:ext uri="{BB962C8B-B14F-4D97-AF65-F5344CB8AC3E}">
        <p14:creationId xmlns:p14="http://schemas.microsoft.com/office/powerpoint/2010/main" val="4097268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Thank you for your time…any questions?</a:t>
            </a:r>
          </a:p>
        </p:txBody>
      </p:sp>
      <p:pic>
        <p:nvPicPr>
          <p:cNvPr id="3" name="Picture 2"/>
          <p:cNvPicPr>
            <a:picLocks noChangeAspect="1"/>
          </p:cNvPicPr>
          <p:nvPr/>
        </p:nvPicPr>
        <p:blipFill>
          <a:blip r:embed="rId2"/>
          <a:stretch>
            <a:fillRect/>
          </a:stretch>
        </p:blipFill>
        <p:spPr>
          <a:xfrm>
            <a:off x="755576" y="2204864"/>
            <a:ext cx="7379186" cy="4150792"/>
          </a:xfrm>
          <a:prstGeom prst="rect">
            <a:avLst/>
          </a:prstGeom>
        </p:spPr>
      </p:pic>
    </p:spTree>
    <p:extLst>
      <p:ext uri="{BB962C8B-B14F-4D97-AF65-F5344CB8AC3E}">
        <p14:creationId xmlns:p14="http://schemas.microsoft.com/office/powerpoint/2010/main" val="30812417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TM04033923[[fn=Depth]]</Template>
  <TotalTime>3228</TotalTime>
  <Words>1578</Words>
  <Application>Microsoft Office PowerPoint</Application>
  <PresentationFormat>On-screen Show (4:3)</PresentationFormat>
  <Paragraphs>71</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Berlin Sans FB</vt:lpstr>
      <vt:lpstr>Calibri</vt:lpstr>
      <vt:lpstr>Corbel</vt:lpstr>
      <vt:lpstr>Roboto</vt:lpstr>
      <vt:lpstr>Tahoma</vt:lpstr>
      <vt:lpstr>Times New Roman</vt:lpstr>
      <vt:lpstr>Depth</vt:lpstr>
      <vt:lpstr>READING FRAMEWORK @ ACE January 2023</vt:lpstr>
      <vt:lpstr>Content</vt:lpstr>
      <vt:lpstr>When is reading taught in school?</vt:lpstr>
      <vt:lpstr>When is reading taught in school?</vt:lpstr>
      <vt:lpstr>When is reading taught in school?</vt:lpstr>
      <vt:lpstr>When is reading taught in school?</vt:lpstr>
      <vt:lpstr>When is reading taught at KS2?</vt:lpstr>
      <vt:lpstr>When is reading taught at KS2?</vt:lpstr>
      <vt:lpstr>So what can I expect to see at home?</vt:lpstr>
      <vt:lpstr>So what can I expect to see at home?</vt:lpstr>
      <vt:lpstr>Why can’t my child go “faster”?</vt:lpstr>
      <vt:lpstr>But this book is so easy, can’t my child have a harder book?</vt:lpstr>
      <vt:lpstr>Reading Cities and our library</vt:lpstr>
      <vt:lpstr>Thank you for your time…any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Teacher</dc:creator>
  <cp:lastModifiedBy>Helen Stevens</cp:lastModifiedBy>
  <cp:revision>144</cp:revision>
  <dcterms:created xsi:type="dcterms:W3CDTF">2015-04-14T14:20:44Z</dcterms:created>
  <dcterms:modified xsi:type="dcterms:W3CDTF">2023-01-17T17:12:50Z</dcterms:modified>
</cp:coreProperties>
</file>