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embeddedFontLst>
    <p:embeddedFont>
      <p:font typeface="Rubik Light" panose="020B0604020202020204" charset="-79"/>
      <p:regular r:id="rId13"/>
      <p:bold r:id="rId14"/>
      <p:italic r:id="rId15"/>
      <p:boldItalic r:id="rId16"/>
    </p:embeddedFont>
    <p:embeddedFont>
      <p:font typeface="Rubik" panose="020B0604020202020204" charset="-79"/>
      <p:regular r:id="rId17"/>
      <p:bold r:id="rId18"/>
      <p:italic r:id="rId19"/>
      <p:boldItalic r:id="rId20"/>
    </p:embeddedFont>
    <p:embeddedFont>
      <p:font typeface="Indie Flower" panose="020B0604020202020204" charset="0"/>
      <p:regular r:id="rId21"/>
    </p:embeddedFont>
    <p:embeddedFont>
      <p:font typeface="Lato" panose="020B0604020202020204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2.fntdata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g3b95a16d1e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" name="Google Shape;13;g3b95a16d1e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g3b95a16d1e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" name="Google Shape;25;g3b95a16d1e_0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g3bde474844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" name="Google Shape;32;g3bde474844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g3bde474844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" name="Google Shape;43;g3bde474844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402ccdca0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402ccdca0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bde474844_0_2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3bde474844_0_2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bde474844_0_2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bde474844_0_2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3bde474844_0_2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3bde474844_0_2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3bde474844_0_3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3bde474844_0_3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b037fe8d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b037fe8d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CUSTOM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76875" y="4767625"/>
            <a:ext cx="2532437" cy="24027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"/>
          <p:cNvSpPr txBox="1"/>
          <p:nvPr/>
        </p:nvSpPr>
        <p:spPr>
          <a:xfrm>
            <a:off x="622525" y="4720200"/>
            <a:ext cx="50265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b="1">
                <a:solidFill>
                  <a:srgbClr val="999999"/>
                </a:solidFill>
                <a:latin typeface="Lato"/>
                <a:ea typeface="Lato"/>
                <a:cs typeface="Lato"/>
                <a:sym typeface="Lato"/>
              </a:rPr>
              <a:t>commonsense.org/education/uk/digital-citizenship/resources</a:t>
            </a:r>
            <a:r>
              <a:rPr lang="en" sz="800">
                <a:solidFill>
                  <a:srgbClr val="99999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endParaRPr sz="600">
              <a:solidFill>
                <a:srgbClr val="999999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rgbClr val="999999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sym typeface="Lato"/>
              </a:rPr>
              <a:t>Shareable with attribution for noncommercial use. Remixing is permitted.</a:t>
            </a:r>
            <a:endParaRPr sz="600">
              <a:solidFill>
                <a:srgbClr val="999999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8" name="Google Shape;8;p1"/>
          <p:cNvPicPr preferRelativeResize="0"/>
          <p:nvPr/>
        </p:nvPicPr>
        <p:blipFill rotWithShape="1">
          <a:blip r:embed="rId4">
            <a:alphaModFix/>
          </a:blip>
          <a:srcRect l="357" r="357"/>
          <a:stretch/>
        </p:blipFill>
        <p:spPr>
          <a:xfrm>
            <a:off x="134575" y="4835977"/>
            <a:ext cx="487950" cy="17195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;p1"/>
          <p:cNvSpPr/>
          <p:nvPr/>
        </p:nvSpPr>
        <p:spPr>
          <a:xfrm>
            <a:off x="0" y="4656675"/>
            <a:ext cx="9144000" cy="960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commonsense.org/education/videos/rings-of-responsibility" TargetMode="External"/><Relationship Id="rId5" Type="http://schemas.openxmlformats.org/officeDocument/2006/relationships/image" Target="../media/image12.jpg"/><Relationship Id="rId4" Type="http://schemas.openxmlformats.org/officeDocument/2006/relationships/hyperlink" Target="http://www.youtube.com/watch?v=fQSnzrB5bso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0" y="0"/>
            <a:ext cx="36312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3"/>
          <p:cNvSpPr txBox="1"/>
          <p:nvPr/>
        </p:nvSpPr>
        <p:spPr>
          <a:xfrm>
            <a:off x="193350" y="1741900"/>
            <a:ext cx="3207300" cy="24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latin typeface="Rubik"/>
                <a:ea typeface="Rubik"/>
                <a:cs typeface="Rubik"/>
                <a:sym typeface="Rubik"/>
              </a:rPr>
              <a:t>Your Rings of Responsibility</a:t>
            </a:r>
            <a:endParaRPr sz="3600">
              <a:latin typeface="Rubik"/>
              <a:ea typeface="Rubik"/>
              <a:cs typeface="Rubik"/>
              <a:sym typeface="Rubik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600">
              <a:latin typeface="Rubik Light"/>
              <a:ea typeface="Rubik Light"/>
              <a:cs typeface="Rubik Light"/>
              <a:sym typeface="Rubik Light"/>
            </a:endParaRPr>
          </a:p>
        </p:txBody>
      </p:sp>
      <p:pic>
        <p:nvPicPr>
          <p:cNvPr id="17" name="Google Shape;17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9275" y="4563276"/>
            <a:ext cx="3064000" cy="2907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3"/>
          <p:cNvSpPr/>
          <p:nvPr/>
        </p:nvSpPr>
        <p:spPr>
          <a:xfrm rot="10800000" flipH="1">
            <a:off x="280125" y="4329642"/>
            <a:ext cx="3063300" cy="345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9" name="Google Shape;1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3642899" cy="910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3"/>
          <p:cNvPicPr preferRelativeResize="0"/>
          <p:nvPr/>
        </p:nvPicPr>
        <p:blipFill rotWithShape="1">
          <a:blip r:embed="rId5">
            <a:alphaModFix/>
          </a:blip>
          <a:srcRect t="79" b="69"/>
          <a:stretch/>
        </p:blipFill>
        <p:spPr>
          <a:xfrm>
            <a:off x="3631048" y="0"/>
            <a:ext cx="5512948" cy="5143498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3"/>
          <p:cNvSpPr txBox="1"/>
          <p:nvPr/>
        </p:nvSpPr>
        <p:spPr>
          <a:xfrm>
            <a:off x="193350" y="1165075"/>
            <a:ext cx="2524800" cy="4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999999"/>
                </a:solidFill>
                <a:latin typeface="Rubik"/>
                <a:ea typeface="Rubik"/>
                <a:cs typeface="Rubik"/>
                <a:sym typeface="Rubik"/>
              </a:rPr>
              <a:t>DIGITAL CITIZENSHIP</a:t>
            </a:r>
            <a:br>
              <a:rPr lang="en" sz="1200">
                <a:solidFill>
                  <a:srgbClr val="999999"/>
                </a:solidFill>
                <a:latin typeface="Rubik"/>
                <a:ea typeface="Rubik"/>
                <a:cs typeface="Rubik"/>
                <a:sym typeface="Rubik"/>
              </a:rPr>
            </a:br>
            <a:r>
              <a:rPr lang="en" sz="1200">
                <a:solidFill>
                  <a:srgbClr val="999999"/>
                </a:solidFill>
                <a:latin typeface="Rubik"/>
                <a:ea typeface="Rubik"/>
                <a:cs typeface="Rubik"/>
                <a:sym typeface="Rubik"/>
              </a:rPr>
              <a:t>       UK YEAR 4 (AGE 8-9)</a:t>
            </a:r>
            <a:endParaRPr sz="1200">
              <a:solidFill>
                <a:srgbClr val="999999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22" name="Google Shape;22;p3"/>
          <p:cNvPicPr preferRelativeResize="0"/>
          <p:nvPr/>
        </p:nvPicPr>
        <p:blipFill rotWithShape="1">
          <a:blip r:embed="rId6">
            <a:alphaModFix/>
          </a:blip>
          <a:srcRect l="5026" t="18503" r="6477" b="14282"/>
          <a:stretch/>
        </p:blipFill>
        <p:spPr>
          <a:xfrm>
            <a:off x="280125" y="1483525"/>
            <a:ext cx="209850" cy="159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/>
          <p:nvPr/>
        </p:nvSpPr>
        <p:spPr>
          <a:xfrm>
            <a:off x="-175" y="627725"/>
            <a:ext cx="9144000" cy="306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900"/>
              </a:buClr>
              <a:buSzPts val="2000"/>
              <a:buFont typeface="Lato"/>
              <a:buNone/>
            </a:pPr>
            <a:r>
              <a:rPr lang="en" sz="3000">
                <a:latin typeface="Rubik"/>
                <a:ea typeface="Rubik"/>
                <a:cs typeface="Rubik"/>
                <a:sym typeface="Rubik"/>
              </a:rPr>
              <a:t>Essential Question</a:t>
            </a:r>
            <a:endParaRPr sz="3000" b="0" i="0" u="none" strike="noStrike" cap="none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8855"/>
              </a:buClr>
              <a:buSzPts val="1600"/>
              <a:buFont typeface="Lato"/>
              <a:buNone/>
            </a:pPr>
            <a:r>
              <a:rPr lang="en"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rPr>
              <a:t/>
            </a:r>
            <a:br>
              <a:rPr lang="en"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rPr>
            </a:br>
            <a:r>
              <a:rPr lang="en"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rPr>
              <a:t>How do good digital citizens take responsibility </a:t>
            </a:r>
            <a:br>
              <a:rPr lang="en"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rPr>
            </a:br>
            <a:r>
              <a:rPr lang="en"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rPr>
              <a:t>for themselves, their communities and their world?</a:t>
            </a:r>
            <a:endParaRPr sz="2400" b="1" i="0" u="none" strike="noStrike" cap="none">
              <a:solidFill>
                <a:srgbClr val="44AA00"/>
              </a:solidFill>
              <a:latin typeface="Indie Flower"/>
              <a:ea typeface="Indie Flower"/>
              <a:cs typeface="Indie Flower"/>
              <a:sym typeface="Indie Flower"/>
            </a:endParaRPr>
          </a:p>
        </p:txBody>
      </p:sp>
      <p:pic>
        <p:nvPicPr>
          <p:cNvPr id="28" name="Google Shape;28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14425" y="1995722"/>
            <a:ext cx="319200" cy="414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7742175" y="2763147"/>
            <a:ext cx="319200" cy="414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/>
          <p:nvPr/>
        </p:nvSpPr>
        <p:spPr>
          <a:xfrm>
            <a:off x="0" y="543792"/>
            <a:ext cx="9144000" cy="4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Rubik"/>
                <a:ea typeface="Rubik"/>
                <a:cs typeface="Rubik"/>
                <a:sym typeface="Rubik"/>
              </a:rPr>
              <a:t>Learning Objectives</a:t>
            </a:r>
            <a:endParaRPr sz="30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35" name="Google Shape;35;p5"/>
          <p:cNvSpPr txBox="1"/>
          <p:nvPr/>
        </p:nvSpPr>
        <p:spPr>
          <a:xfrm>
            <a:off x="2213400" y="1313600"/>
            <a:ext cx="6140700" cy="30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49910"/>
              </a:buClr>
              <a:buSzPts val="1920"/>
              <a:buFont typeface="Lato"/>
              <a:buNone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Examine both online and in-person responsibilities.</a:t>
            </a:r>
            <a:endParaRPr sz="20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49910"/>
              </a:buClr>
              <a:buSzPts val="1920"/>
              <a:buFont typeface="Lato"/>
              <a:buNone/>
            </a:pPr>
            <a:r>
              <a:rPr lang="en" sz="1200">
                <a:latin typeface="Lato"/>
                <a:ea typeface="Lato"/>
                <a:cs typeface="Lato"/>
                <a:sym typeface="Lato"/>
              </a:rPr>
              <a:t/>
            </a:r>
            <a:br>
              <a:rPr lang="en" sz="1200">
                <a:latin typeface="Lato"/>
                <a:ea typeface="Lato"/>
                <a:cs typeface="Lato"/>
                <a:sym typeface="Lato"/>
              </a:rPr>
            </a:br>
            <a:endParaRPr sz="12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49910"/>
              </a:buClr>
              <a:buSzPts val="1920"/>
              <a:buFont typeface="Lato"/>
              <a:buNone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Describe the "Rings of Responsibility" as a way </a:t>
            </a:r>
            <a:br>
              <a:rPr lang="en" sz="2000">
                <a:latin typeface="Lato"/>
                <a:ea typeface="Lato"/>
                <a:cs typeface="Lato"/>
                <a:sym typeface="Lato"/>
              </a:rPr>
            </a:br>
            <a:r>
              <a:rPr lang="en" sz="2000">
                <a:latin typeface="Lato"/>
                <a:ea typeface="Lato"/>
                <a:cs typeface="Lato"/>
                <a:sym typeface="Lato"/>
              </a:rPr>
              <a:t>to think about how our behavior affects ourselves </a:t>
            </a:r>
            <a:br>
              <a:rPr lang="en" sz="2000">
                <a:latin typeface="Lato"/>
                <a:ea typeface="Lato"/>
                <a:cs typeface="Lato"/>
                <a:sym typeface="Lato"/>
              </a:rPr>
            </a:br>
            <a:r>
              <a:rPr lang="en" sz="2000">
                <a:latin typeface="Lato"/>
                <a:ea typeface="Lato"/>
                <a:cs typeface="Lato"/>
                <a:sym typeface="Lato"/>
              </a:rPr>
              <a:t>and others.</a:t>
            </a:r>
            <a:endParaRPr sz="20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49910"/>
              </a:buClr>
              <a:buSzPts val="1920"/>
              <a:buFont typeface="Lato"/>
              <a:buNone/>
            </a:pPr>
            <a:endParaRPr sz="18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buClr>
                <a:srgbClr val="249910"/>
              </a:buClr>
              <a:buSzPts val="1920"/>
              <a:buFont typeface="Lato"/>
              <a:buNone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Identify examples of online responsibilities to others.</a:t>
            </a:r>
            <a:endParaRPr sz="2000"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36" name="Google Shape;36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9213" y="1906586"/>
            <a:ext cx="473007" cy="473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Google Shape;37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9213" y="3000954"/>
            <a:ext cx="473007" cy="473008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5"/>
          <p:cNvSpPr/>
          <p:nvPr/>
        </p:nvSpPr>
        <p:spPr>
          <a:xfrm>
            <a:off x="1172975" y="1285275"/>
            <a:ext cx="605400" cy="621300"/>
          </a:xfrm>
          <a:prstGeom prst="ellipse">
            <a:avLst/>
          </a:prstGeom>
          <a:solidFill>
            <a:srgbClr val="44A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300"/>
              <a:buFont typeface="Lato"/>
              <a:buNone/>
            </a:pPr>
            <a:r>
              <a:rPr lang="en" sz="3000" b="1">
                <a:solidFill>
                  <a:srgbClr val="FFFFFF"/>
                </a:solidFill>
                <a:latin typeface="Indie Flower"/>
                <a:ea typeface="Indie Flower"/>
                <a:cs typeface="Indie Flower"/>
                <a:sym typeface="Indie Flower"/>
              </a:rPr>
              <a:t>l</a:t>
            </a:r>
            <a:endParaRPr sz="300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sp>
        <p:nvSpPr>
          <p:cNvPr id="39" name="Google Shape;39;p5"/>
          <p:cNvSpPr/>
          <p:nvPr/>
        </p:nvSpPr>
        <p:spPr>
          <a:xfrm>
            <a:off x="1172975" y="2379624"/>
            <a:ext cx="605400" cy="621300"/>
          </a:xfrm>
          <a:prstGeom prst="ellipse">
            <a:avLst/>
          </a:prstGeom>
          <a:solidFill>
            <a:srgbClr val="00857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300"/>
              <a:buFont typeface="Lato"/>
              <a:buNone/>
            </a:pPr>
            <a:r>
              <a:rPr lang="en" sz="3000" b="1" i="0" u="none" strike="noStrike" cap="none">
                <a:solidFill>
                  <a:srgbClr val="FFFFFF"/>
                </a:solidFill>
                <a:latin typeface="Indie Flower"/>
                <a:ea typeface="Indie Flower"/>
                <a:cs typeface="Indie Flower"/>
                <a:sym typeface="Indie Flower"/>
              </a:rPr>
              <a:t>2</a:t>
            </a:r>
            <a:endParaRPr sz="300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sp>
        <p:nvSpPr>
          <p:cNvPr id="40" name="Google Shape;40;p5"/>
          <p:cNvSpPr/>
          <p:nvPr/>
        </p:nvSpPr>
        <p:spPr>
          <a:xfrm>
            <a:off x="1172975" y="3473974"/>
            <a:ext cx="605400" cy="621300"/>
          </a:xfrm>
          <a:prstGeom prst="ellipse">
            <a:avLst/>
          </a:prstGeom>
          <a:solidFill>
            <a:srgbClr val="009B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300"/>
              <a:buFont typeface="Lato"/>
              <a:buNone/>
            </a:pPr>
            <a:r>
              <a:rPr lang="en" sz="3000" b="1" i="0" u="none" strike="noStrike" cap="none">
                <a:solidFill>
                  <a:srgbClr val="FFFFFF"/>
                </a:solidFill>
                <a:latin typeface="Indie Flower"/>
                <a:ea typeface="Indie Flower"/>
                <a:cs typeface="Indie Flower"/>
                <a:sym typeface="Indie Flower"/>
              </a:rPr>
              <a:t>3</a:t>
            </a:r>
            <a:endParaRPr sz="3000">
              <a:latin typeface="Indie Flower"/>
              <a:ea typeface="Indie Flower"/>
              <a:cs typeface="Indie Flower"/>
              <a:sym typeface="Indie Flower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6"/>
          <p:cNvSpPr txBox="1"/>
          <p:nvPr/>
        </p:nvSpPr>
        <p:spPr>
          <a:xfrm>
            <a:off x="887850" y="2187300"/>
            <a:ext cx="7368300" cy="7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Lato"/>
                <a:ea typeface="Lato"/>
                <a:cs typeface="Lato"/>
                <a:sym typeface="Lato"/>
              </a:rPr>
              <a:t>A duty you have to yourself or others</a:t>
            </a:r>
            <a:endParaRPr sz="24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46" name="Google Shape;46;p6"/>
          <p:cNvSpPr txBox="1"/>
          <p:nvPr/>
        </p:nvSpPr>
        <p:spPr>
          <a:xfrm>
            <a:off x="887850" y="1020500"/>
            <a:ext cx="3591000" cy="6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latin typeface="Rubik"/>
                <a:ea typeface="Rubik"/>
                <a:cs typeface="Rubik"/>
                <a:sym typeface="Rubik"/>
              </a:rPr>
              <a:t>Responsibility</a:t>
            </a:r>
            <a:endParaRPr sz="40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47" name="Google Shape;47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87850" y="1463375"/>
            <a:ext cx="3407050" cy="590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1350" y="190699"/>
            <a:ext cx="321551" cy="353400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Google Shape;49;p6"/>
          <p:cNvSpPr txBox="1"/>
          <p:nvPr/>
        </p:nvSpPr>
        <p:spPr>
          <a:xfrm>
            <a:off x="569575" y="190700"/>
            <a:ext cx="1779000" cy="3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KEY VOCABULARY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0950" y="172250"/>
            <a:ext cx="390300" cy="3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7"/>
          <p:cNvSpPr/>
          <p:nvPr/>
        </p:nvSpPr>
        <p:spPr>
          <a:xfrm>
            <a:off x="4724400" y="714950"/>
            <a:ext cx="4018800" cy="33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4300" tIns="182875" rIns="182875" bIns="18287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Rubik"/>
                <a:ea typeface="Rubik"/>
                <a:cs typeface="Rubik"/>
                <a:sym typeface="Rubik"/>
              </a:rPr>
              <a:t>Discuss:</a:t>
            </a:r>
            <a:endParaRPr sz="2000">
              <a:latin typeface="Rubik"/>
              <a:ea typeface="Rubik"/>
              <a:cs typeface="Rubik"/>
              <a:sym typeface="Rubik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How could throwing a bottle out of your window be similar to something you do online?</a:t>
            </a:r>
            <a:endParaRPr sz="20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56" name="Google Shape;56;p7"/>
          <p:cNvSpPr txBox="1"/>
          <p:nvPr/>
        </p:nvSpPr>
        <p:spPr>
          <a:xfrm>
            <a:off x="569575" y="190700"/>
            <a:ext cx="1779000" cy="3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WATCH + DISCUSS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57" name="Google Shape;57;p7" descr="In the online world, we might think about how what we do impacts ourselves. But what about others? In this lesson, students learn about a framework -- the Rings of Responsibility -- to understand how to balance their responsibilities as digital citizens. The key is in understanding how the ripple effect of our actions impacts both ourselves and others." title="Rings of Responsibility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714950"/>
            <a:ext cx="4572000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7"/>
          <p:cNvSpPr txBox="1"/>
          <p:nvPr/>
        </p:nvSpPr>
        <p:spPr>
          <a:xfrm>
            <a:off x="137850" y="4143950"/>
            <a:ext cx="4601100" cy="3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latin typeface="Lato"/>
                <a:ea typeface="Lato"/>
                <a:cs typeface="Lato"/>
                <a:sym typeface="Lato"/>
              </a:rPr>
              <a:t>To watch this video on the Common Sense Education site, click </a:t>
            </a:r>
            <a:r>
              <a:rPr lang="en" sz="700" b="1">
                <a:solidFill>
                  <a:srgbClr val="249910"/>
                </a:solidFill>
                <a:uFill>
                  <a:noFill/>
                </a:uFill>
                <a:latin typeface="Lato"/>
                <a:ea typeface="Lato"/>
                <a:cs typeface="Lato"/>
                <a:sym typeface="Lato"/>
                <a:hlinkClick r:id="rId6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here</a:t>
            </a:r>
            <a:r>
              <a:rPr lang="en" sz="700">
                <a:latin typeface="Lato"/>
                <a:ea typeface="Lato"/>
                <a:cs typeface="Lato"/>
                <a:sym typeface="Lato"/>
              </a:rPr>
              <a:t>.</a:t>
            </a:r>
            <a:endParaRPr sz="700"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8"/>
          <p:cNvSpPr/>
          <p:nvPr/>
        </p:nvSpPr>
        <p:spPr>
          <a:xfrm>
            <a:off x="4407375" y="209525"/>
            <a:ext cx="4652700" cy="127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4300" tIns="182875" rIns="182875" bIns="18287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Rubik"/>
                <a:ea typeface="Rubik"/>
                <a:cs typeface="Rubik"/>
                <a:sym typeface="Rubik"/>
              </a:rPr>
              <a:t>The Rings of Responsibility</a:t>
            </a:r>
            <a:endParaRPr sz="1800"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64" name="Google Shape;64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0950" y="172238"/>
            <a:ext cx="390300" cy="390315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8"/>
          <p:cNvSpPr txBox="1"/>
          <p:nvPr/>
        </p:nvSpPr>
        <p:spPr>
          <a:xfrm>
            <a:off x="569575" y="190700"/>
            <a:ext cx="2336700" cy="3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OBSERVE + ANALYSE IMAGE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66" name="Google Shape;66;p8"/>
          <p:cNvPicPr preferRelativeResize="0"/>
          <p:nvPr/>
        </p:nvPicPr>
        <p:blipFill rotWithShape="1">
          <a:blip r:embed="rId4">
            <a:alphaModFix/>
          </a:blip>
          <a:srcRect t="189" b="179"/>
          <a:stretch/>
        </p:blipFill>
        <p:spPr>
          <a:xfrm>
            <a:off x="369725" y="887425"/>
            <a:ext cx="3368648" cy="3368649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8"/>
          <p:cNvSpPr/>
          <p:nvPr/>
        </p:nvSpPr>
        <p:spPr>
          <a:xfrm>
            <a:off x="4407375" y="1585400"/>
            <a:ext cx="4018800" cy="27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4300" tIns="182875" rIns="182875" bIns="182875" anchor="t" anchorCtr="0">
            <a:noAutofit/>
          </a:bodyPr>
          <a:lstStyle/>
          <a:p>
            <a:pPr marL="342900" marR="0" lvl="0" indent="-35814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Lato"/>
              <a:buAutoNum type="alphaUcPeriod"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What responsibilities do you have to </a:t>
            </a:r>
            <a:r>
              <a:rPr lang="en" sz="2000" b="1">
                <a:latin typeface="Lato"/>
                <a:ea typeface="Lato"/>
                <a:cs typeface="Lato"/>
                <a:sym typeface="Lato"/>
              </a:rPr>
              <a:t>yourself</a:t>
            </a:r>
            <a:r>
              <a:rPr lang="en" sz="2000">
                <a:latin typeface="Lato"/>
                <a:ea typeface="Lato"/>
                <a:cs typeface="Lato"/>
                <a:sym typeface="Lato"/>
              </a:rPr>
              <a:t>?</a:t>
            </a:r>
            <a:endParaRPr sz="2000">
              <a:latin typeface="Lato"/>
              <a:ea typeface="Lato"/>
              <a:cs typeface="Lato"/>
              <a:sym typeface="Lato"/>
            </a:endParaRPr>
          </a:p>
          <a:p>
            <a:pPr marL="342900" marR="0" lvl="0" indent="-35814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Lato"/>
              <a:buAutoNum type="alphaUcPeriod"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What responsibilities do you have to </a:t>
            </a:r>
            <a:r>
              <a:rPr lang="en" sz="2000" b="1">
                <a:latin typeface="Lato"/>
                <a:ea typeface="Lato"/>
                <a:cs typeface="Lato"/>
                <a:sym typeface="Lato"/>
              </a:rPr>
              <a:t>your community</a:t>
            </a:r>
            <a:r>
              <a:rPr lang="en" sz="2000">
                <a:latin typeface="Lato"/>
                <a:ea typeface="Lato"/>
                <a:cs typeface="Lato"/>
                <a:sym typeface="Lato"/>
              </a:rPr>
              <a:t>?</a:t>
            </a:r>
            <a:endParaRPr sz="2000">
              <a:latin typeface="Lato"/>
              <a:ea typeface="Lato"/>
              <a:cs typeface="Lato"/>
              <a:sym typeface="Lato"/>
            </a:endParaRPr>
          </a:p>
          <a:p>
            <a:pPr marL="342900" marR="0" lvl="0" indent="-35814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000000"/>
              </a:buClr>
              <a:buSzPts val="2000"/>
              <a:buFont typeface="Lato"/>
              <a:buAutoNum type="alphaUcPeriod"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What responsibilities do you have to </a:t>
            </a:r>
            <a:r>
              <a:rPr lang="en" sz="2000" b="1">
                <a:latin typeface="Lato"/>
                <a:ea typeface="Lato"/>
                <a:cs typeface="Lato"/>
                <a:sym typeface="Lato"/>
              </a:rPr>
              <a:t>your world</a:t>
            </a:r>
            <a:r>
              <a:rPr lang="en" sz="2000">
                <a:latin typeface="Lato"/>
                <a:ea typeface="Lato"/>
                <a:cs typeface="Lato"/>
                <a:sym typeface="Lato"/>
              </a:rPr>
              <a:t>?</a:t>
            </a:r>
            <a:endParaRPr sz="2000"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9"/>
          <p:cNvSpPr txBox="1"/>
          <p:nvPr/>
        </p:nvSpPr>
        <p:spPr>
          <a:xfrm>
            <a:off x="887850" y="2187300"/>
            <a:ext cx="7368300" cy="7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Lato"/>
                <a:ea typeface="Lato"/>
                <a:cs typeface="Lato"/>
                <a:sym typeface="Lato"/>
              </a:rPr>
              <a:t>Someone who uses technology responsibly to learn, create and participate</a:t>
            </a:r>
            <a:endParaRPr sz="24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3" name="Google Shape;73;p9"/>
          <p:cNvSpPr txBox="1"/>
          <p:nvPr/>
        </p:nvSpPr>
        <p:spPr>
          <a:xfrm>
            <a:off x="887850" y="1020500"/>
            <a:ext cx="3591000" cy="6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latin typeface="Rubik"/>
                <a:ea typeface="Rubik"/>
                <a:cs typeface="Rubik"/>
                <a:sym typeface="Rubik"/>
              </a:rPr>
              <a:t>Digital Citizen</a:t>
            </a:r>
            <a:endParaRPr sz="40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74" name="Google Shape;74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1650" y="1463375"/>
            <a:ext cx="3534375" cy="590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1350" y="190699"/>
            <a:ext cx="321551" cy="353400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9"/>
          <p:cNvSpPr txBox="1"/>
          <p:nvPr/>
        </p:nvSpPr>
        <p:spPr>
          <a:xfrm>
            <a:off x="569575" y="190700"/>
            <a:ext cx="1779000" cy="3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KEY VOCABULARY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0"/>
          <p:cNvSpPr txBox="1"/>
          <p:nvPr/>
        </p:nvSpPr>
        <p:spPr>
          <a:xfrm>
            <a:off x="0" y="1229592"/>
            <a:ext cx="9144000" cy="4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Rubik"/>
                <a:ea typeface="Rubik"/>
                <a:cs typeface="Rubik"/>
                <a:sym typeface="Rubik"/>
              </a:rPr>
              <a:t>My Rings of Responsibility: Directions</a:t>
            </a:r>
            <a:endParaRPr sz="30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82" name="Google Shape;82;p10"/>
          <p:cNvSpPr txBox="1"/>
          <p:nvPr/>
        </p:nvSpPr>
        <p:spPr>
          <a:xfrm>
            <a:off x="1138200" y="2075600"/>
            <a:ext cx="6831300" cy="11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First, choose three colours and use them to colour in the key, then use the key colours to colour in the correct ring or rings for each statement.</a:t>
            </a:r>
            <a:endParaRPr sz="2000"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83" name="Google Shape;83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850" y="190700"/>
            <a:ext cx="353400" cy="353400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0"/>
          <p:cNvSpPr txBox="1"/>
          <p:nvPr/>
        </p:nvSpPr>
        <p:spPr>
          <a:xfrm>
            <a:off x="569575" y="190700"/>
            <a:ext cx="3736200" cy="3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ACTIVITY: MY RINGS OF RESPONSIBILITY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3500" y="91200"/>
            <a:ext cx="452899" cy="45290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1"/>
          <p:cNvSpPr txBox="1"/>
          <p:nvPr/>
        </p:nvSpPr>
        <p:spPr>
          <a:xfrm>
            <a:off x="1138200" y="1770800"/>
            <a:ext cx="6867600" cy="205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457200" marR="0" lvl="0" indent="-355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ato"/>
              <a:buAutoNum type="arabicPeriod"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Pick </a:t>
            </a:r>
            <a:r>
              <a:rPr lang="en" sz="2000" b="1" i="1">
                <a:latin typeface="Lato"/>
                <a:ea typeface="Lato"/>
                <a:cs typeface="Lato"/>
                <a:sym typeface="Lato"/>
              </a:rPr>
              <a:t>one</a:t>
            </a:r>
            <a:r>
              <a:rPr lang="en" sz="2000">
                <a:latin typeface="Lato"/>
                <a:ea typeface="Lato"/>
                <a:cs typeface="Lato"/>
                <a:sym typeface="Lato"/>
              </a:rPr>
              <a:t> example from your </a:t>
            </a:r>
            <a:r>
              <a:rPr lang="en" sz="2000" b="1">
                <a:latin typeface="Lato"/>
                <a:ea typeface="Lato"/>
                <a:cs typeface="Lato"/>
                <a:sym typeface="Lato"/>
              </a:rPr>
              <a:t>My Rings of Responsibility </a:t>
            </a:r>
            <a:r>
              <a:rPr lang="en" sz="2000">
                <a:latin typeface="Lato"/>
                <a:ea typeface="Lato"/>
                <a:cs typeface="Lato"/>
                <a:sym typeface="Lato"/>
              </a:rPr>
              <a:t>handout.</a:t>
            </a:r>
            <a:br>
              <a:rPr lang="en" sz="2000">
                <a:latin typeface="Lato"/>
                <a:ea typeface="Lato"/>
                <a:cs typeface="Lato"/>
                <a:sym typeface="Lato"/>
              </a:rPr>
            </a:br>
            <a:endParaRPr sz="2000">
              <a:latin typeface="Lato"/>
              <a:ea typeface="Lato"/>
              <a:cs typeface="Lato"/>
              <a:sym typeface="Lato"/>
            </a:endParaRPr>
          </a:p>
          <a:p>
            <a:pPr marL="457200" marR="0" lvl="0" indent="-355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Font typeface="Lato"/>
              <a:buAutoNum type="arabicPeriod"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Write an explanation of </a:t>
            </a:r>
            <a:r>
              <a:rPr lang="en" sz="2000" b="1" i="1">
                <a:latin typeface="Lato"/>
                <a:ea typeface="Lato"/>
                <a:cs typeface="Lato"/>
                <a:sym typeface="Lato"/>
              </a:rPr>
              <a:t>why</a:t>
            </a:r>
            <a:r>
              <a:rPr lang="en" sz="2000">
                <a:latin typeface="Lato"/>
                <a:ea typeface="Lato"/>
                <a:cs typeface="Lato"/>
                <a:sym typeface="Lato"/>
              </a:rPr>
              <a:t> it belongs in the ring(s) </a:t>
            </a:r>
            <a:br>
              <a:rPr lang="en" sz="2000">
                <a:latin typeface="Lato"/>
                <a:ea typeface="Lato"/>
                <a:cs typeface="Lato"/>
                <a:sym typeface="Lato"/>
              </a:rPr>
            </a:br>
            <a:r>
              <a:rPr lang="en" sz="2000">
                <a:latin typeface="Lato"/>
                <a:ea typeface="Lato"/>
                <a:cs typeface="Lato"/>
                <a:sym typeface="Lato"/>
              </a:rPr>
              <a:t>that you chose.</a:t>
            </a:r>
            <a:endParaRPr sz="20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91" name="Google Shape;91;p11"/>
          <p:cNvSpPr txBox="1"/>
          <p:nvPr/>
        </p:nvSpPr>
        <p:spPr>
          <a:xfrm>
            <a:off x="0" y="924792"/>
            <a:ext cx="9144000" cy="4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Rubik"/>
                <a:ea typeface="Rubik"/>
                <a:cs typeface="Rubik"/>
                <a:sym typeface="Rubik"/>
              </a:rPr>
              <a:t>Directions</a:t>
            </a:r>
            <a:endParaRPr sz="30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92" name="Google Shape;92;p11"/>
          <p:cNvSpPr txBox="1"/>
          <p:nvPr/>
        </p:nvSpPr>
        <p:spPr>
          <a:xfrm>
            <a:off x="569575" y="190700"/>
            <a:ext cx="2336100" cy="3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WRAP-UP: EXIT TICKET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9338740">
            <a:off x="6463075" y="2091755"/>
            <a:ext cx="504275" cy="655191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914922">
            <a:off x="2141275" y="2091755"/>
            <a:ext cx="504275" cy="655191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96075" y="1704975"/>
            <a:ext cx="4248150" cy="1428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igCit 2.0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175</Words>
  <Application>Microsoft Office PowerPoint</Application>
  <PresentationFormat>On-screen Show (16:9)</PresentationFormat>
  <Paragraphs>35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Rubik Light</vt:lpstr>
      <vt:lpstr>Arial</vt:lpstr>
      <vt:lpstr>Rubik</vt:lpstr>
      <vt:lpstr>Indie Flower</vt:lpstr>
      <vt:lpstr>Lato</vt:lpstr>
      <vt:lpstr>DigCit 2.0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</dc:creator>
  <cp:lastModifiedBy>Head</cp:lastModifiedBy>
  <cp:revision>1</cp:revision>
  <dcterms:modified xsi:type="dcterms:W3CDTF">2021-05-04T19:18:57Z</dcterms:modified>
</cp:coreProperties>
</file>