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wav" ContentType="audio/x-wav"/>
  <Default Extension="wdp" ContentType="image/vnd.ms-photo"/>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90" r:id="rId5"/>
    <p:sldMasterId id="2147483707" r:id="rId6"/>
  </p:sldMasterIdLst>
  <p:notesMasterIdLst>
    <p:notesMasterId r:id="rId48"/>
  </p:notesMasterIdLst>
  <p:sldIdLst>
    <p:sldId id="873" r:id="rId7"/>
    <p:sldId id="277" r:id="rId8"/>
    <p:sldId id="871" r:id="rId9"/>
    <p:sldId id="874" r:id="rId10"/>
    <p:sldId id="877" r:id="rId11"/>
    <p:sldId id="878" r:id="rId12"/>
    <p:sldId id="869" r:id="rId13"/>
    <p:sldId id="257" r:id="rId14"/>
    <p:sldId id="258" r:id="rId15"/>
    <p:sldId id="259" r:id="rId16"/>
    <p:sldId id="260" r:id="rId17"/>
    <p:sldId id="261" r:id="rId18"/>
    <p:sldId id="278" r:id="rId19"/>
    <p:sldId id="279" r:id="rId20"/>
    <p:sldId id="280" r:id="rId21"/>
    <p:sldId id="281" r:id="rId22"/>
    <p:sldId id="282" r:id="rId23"/>
    <p:sldId id="283" r:id="rId24"/>
    <p:sldId id="870" r:id="rId25"/>
    <p:sldId id="262" r:id="rId26"/>
    <p:sldId id="850" r:id="rId27"/>
    <p:sldId id="854" r:id="rId28"/>
    <p:sldId id="863" r:id="rId29"/>
    <p:sldId id="864" r:id="rId30"/>
    <p:sldId id="875" r:id="rId31"/>
    <p:sldId id="849" r:id="rId32"/>
    <p:sldId id="848" r:id="rId33"/>
    <p:sldId id="825" r:id="rId34"/>
    <p:sldId id="826" r:id="rId35"/>
    <p:sldId id="827" r:id="rId36"/>
    <p:sldId id="828" r:id="rId37"/>
    <p:sldId id="830" r:id="rId38"/>
    <p:sldId id="867" r:id="rId39"/>
    <p:sldId id="831" r:id="rId40"/>
    <p:sldId id="818" r:id="rId41"/>
    <p:sldId id="829" r:id="rId42"/>
    <p:sldId id="845" r:id="rId43"/>
    <p:sldId id="846" r:id="rId44"/>
    <p:sldId id="847" r:id="rId45"/>
    <p:sldId id="868" r:id="rId46"/>
    <p:sldId id="876" r:id="rId47"/>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ECFF"/>
    <a:srgbClr val="000066"/>
    <a:srgbClr val="000099"/>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87736" autoAdjust="0"/>
  </p:normalViewPr>
  <p:slideViewPr>
    <p:cSldViewPr snapToGrid="0">
      <p:cViewPr varScale="1">
        <p:scale>
          <a:sx n="76" d="100"/>
          <a:sy n="76" d="100"/>
        </p:scale>
        <p:origin x="946"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viewProps" Target="viewProps.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microsoft.com/office/2016/11/relationships/changesInfo" Target="changesInfos/changesInfo1.xml"/><Relationship Id="rId5" Type="http://schemas.openxmlformats.org/officeDocument/2006/relationships/slideMaster" Target="slideMasters/slideMaster2.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notesMaster" Target="notesMasters/notesMaster1.xml"/><Relationship Id="rId8" Type="http://schemas.openxmlformats.org/officeDocument/2006/relationships/slide" Target="slides/slide2.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20" Type="http://schemas.openxmlformats.org/officeDocument/2006/relationships/slide" Target="slides/slide14.xml"/><Relationship Id="rId41" Type="http://schemas.openxmlformats.org/officeDocument/2006/relationships/slide" Target="slides/slide35.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ue Watkins" userId="25d3bb31-f02f-4013-9d1f-97362cd412d0" providerId="ADAL" clId="{3F6BB250-B142-42B3-81B1-EF282CF76947}"/>
    <pc:docChg chg="modSld">
      <pc:chgData name="Sue Watkins" userId="25d3bb31-f02f-4013-9d1f-97362cd412d0" providerId="ADAL" clId="{3F6BB250-B142-42B3-81B1-EF282CF76947}" dt="2024-02-27T16:16:38.750" v="1" actId="20577"/>
      <pc:docMkLst>
        <pc:docMk/>
      </pc:docMkLst>
      <pc:sldChg chg="modNotesTx">
        <pc:chgData name="Sue Watkins" userId="25d3bb31-f02f-4013-9d1f-97362cd412d0" providerId="ADAL" clId="{3F6BB250-B142-42B3-81B1-EF282CF76947}" dt="2024-02-27T16:16:38.750" v="1" actId="20577"/>
        <pc:sldMkLst>
          <pc:docMk/>
          <pc:sldMk cId="507433285" sldId="87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95F5ACE7-4FDA-490B-A005-54BC3BAB8215}" type="datetimeFigureOut">
              <a:rPr lang="en-GB" smtClean="0"/>
              <a:t>27/02/2024</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E5749A87-207A-40E1-A84F-D86935B18C62}" type="slidenum">
              <a:rPr lang="en-GB" smtClean="0"/>
              <a:t>‹#›</a:t>
            </a:fld>
            <a:endParaRPr lang="en-GB"/>
          </a:p>
        </p:txBody>
      </p:sp>
    </p:spTree>
    <p:extLst>
      <p:ext uri="{BB962C8B-B14F-4D97-AF65-F5344CB8AC3E}">
        <p14:creationId xmlns:p14="http://schemas.microsoft.com/office/powerpoint/2010/main" val="25522022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a:extLst>
              <a:ext uri="{FF2B5EF4-FFF2-40B4-BE49-F238E27FC236}">
                <a16:creationId xmlns:a16="http://schemas.microsoft.com/office/drawing/2014/main" id="{0B21FA4D-9E83-4018-A2E6-4F72A108F11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Notes Placeholder 2">
            <a:extLst>
              <a:ext uri="{FF2B5EF4-FFF2-40B4-BE49-F238E27FC236}">
                <a16:creationId xmlns:a16="http://schemas.microsoft.com/office/drawing/2014/main" id="{DB082B50-2DF3-4080-AC57-A85B2BBE01E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cs typeface="Arial" panose="020B0604020202020204" pitchFamily="34" charset="0"/>
            </a:endParaRPr>
          </a:p>
        </p:txBody>
      </p:sp>
      <p:sp>
        <p:nvSpPr>
          <p:cNvPr id="11268" name="Slide Number Placeholder 3">
            <a:extLst>
              <a:ext uri="{FF2B5EF4-FFF2-40B4-BE49-F238E27FC236}">
                <a16:creationId xmlns:a16="http://schemas.microsoft.com/office/drawing/2014/main" id="{87BE46F7-3622-46F6-8064-3F397E91A2B5}"/>
              </a:ext>
            </a:extLst>
          </p:cNvPr>
          <p:cNvSpPr>
            <a:spLocks noGrp="1"/>
          </p:cNvSpPr>
          <p:nvPr>
            <p:ph type="sldNum" sz="quarter" idx="5"/>
          </p:nvPr>
        </p:nvSpPr>
        <p:spPr bwMode="auto">
          <a:xfrm>
            <a:off x="5538847" y="6945200"/>
            <a:ext cx="4239106" cy="36535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fontAlgn="base">
              <a:spcBef>
                <a:spcPct val="0"/>
              </a:spcBef>
              <a:spcAft>
                <a:spcPct val="0"/>
              </a:spcAft>
            </a:pPr>
            <a:fld id="{D74B59AD-2168-431D-AEEF-18B32F89E7C6}" type="slidenum">
              <a:rPr lang="en-GB" altLang="en-US" smtClean="0">
                <a:solidFill>
                  <a:srgbClr val="000000"/>
                </a:solidFill>
                <a:latin typeface="Calibri" panose="020F0502020204030204" pitchFamily="34" charset="0"/>
                <a:ea typeface="MS PGothic" panose="020B0600070205080204" pitchFamily="34" charset="-128"/>
              </a:rPr>
              <a:pPr fontAlgn="base">
                <a:spcBef>
                  <a:spcPct val="0"/>
                </a:spcBef>
                <a:spcAft>
                  <a:spcPct val="0"/>
                </a:spcAft>
              </a:pPr>
              <a:t>2</a:t>
            </a:fld>
            <a:endParaRPr lang="en-GB" altLang="en-US">
              <a:solidFill>
                <a:srgbClr val="000000"/>
              </a:solidFill>
              <a:latin typeface="Calibri" panose="020F0502020204030204" pitchFamily="34" charset="0"/>
              <a:ea typeface="MS PGothic" panose="020B0600070205080204" pitchFamily="34" charset="-12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 Does the new Relationships Education and RSE curriculum take account of my faith?</a:t>
            </a:r>
          </a:p>
          <a:p>
            <a:r>
              <a:rPr lang="en-US" dirty="0"/>
              <a:t>A: The subjects are designed to help children from all backgrounds build positive and safe relationships, and to thrive in modern Britain.</a:t>
            </a:r>
          </a:p>
          <a:p>
            <a:r>
              <a:rPr lang="en-US" dirty="0"/>
              <a:t>In all schools, when teaching these subjects, the religious background of pupils must be taken into account when planning teaching, so that topics are appropriately handled. Schools with a religious character can build on the core content by reflecting their beliefs in their teaching.</a:t>
            </a:r>
          </a:p>
          <a:p>
            <a:r>
              <a:rPr lang="en-US" dirty="0"/>
              <a:t>In developing these subjects, we have worked with a number of representative bodies and faith </a:t>
            </a:r>
            <a:r>
              <a:rPr lang="en-US" dirty="0" err="1"/>
              <a:t>organisations</a:t>
            </a:r>
            <a:r>
              <a:rPr lang="en-US" dirty="0"/>
              <a:t>, representing all the major faith groups in England. Several faith </a:t>
            </a:r>
            <a:r>
              <a:rPr lang="en-US" dirty="0" err="1"/>
              <a:t>organisations</a:t>
            </a:r>
            <a:r>
              <a:rPr lang="en-US" dirty="0"/>
              <a:t> produce teaching materials that schools can choose to use.</a:t>
            </a:r>
          </a:p>
          <a:p>
            <a:endParaRPr lang="en-GB" dirty="0"/>
          </a:p>
        </p:txBody>
      </p:sp>
      <p:sp>
        <p:nvSpPr>
          <p:cNvPr id="4" name="Slide Number Placeholder 3"/>
          <p:cNvSpPr>
            <a:spLocks noGrp="1"/>
          </p:cNvSpPr>
          <p:nvPr>
            <p:ph type="sldNum" sz="quarter" idx="5"/>
          </p:nvPr>
        </p:nvSpPr>
        <p:spPr/>
        <p:txBody>
          <a:bodyPr/>
          <a:lstStyle/>
          <a:p>
            <a:fld id="{E5749A87-207A-40E1-A84F-D86935B18C62}" type="slidenum">
              <a:rPr lang="en-GB" smtClean="0"/>
              <a:t>3</a:t>
            </a:fld>
            <a:endParaRPr lang="en-GB"/>
          </a:p>
        </p:txBody>
      </p:sp>
    </p:spTree>
    <p:extLst>
      <p:ext uri="{BB962C8B-B14F-4D97-AF65-F5344CB8AC3E}">
        <p14:creationId xmlns:p14="http://schemas.microsoft.com/office/powerpoint/2010/main" val="42274129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 Does the new Relationships Education and RSE curriculum take account of my faith?</a:t>
            </a:r>
          </a:p>
          <a:p>
            <a:r>
              <a:rPr lang="en-US" dirty="0"/>
              <a:t>A: The subjects are designed to help children from all backgrounds build positive and safe relationships, and to thrive in modern Britain.</a:t>
            </a:r>
          </a:p>
          <a:p>
            <a:r>
              <a:rPr lang="en-US" dirty="0"/>
              <a:t>In all schools, when teaching these subjects, the religious background of pupils must be taken into account when planning teaching, so that topics are appropriately handled. Schools with a religious character can build on the core content by reflecting their beliefs in their teaching.</a:t>
            </a:r>
          </a:p>
          <a:p>
            <a:r>
              <a:rPr lang="en-US" dirty="0"/>
              <a:t>In developing these subjects, we have worked with a number of representative bodies and faith </a:t>
            </a:r>
            <a:r>
              <a:rPr lang="en-US" dirty="0" err="1"/>
              <a:t>organisations</a:t>
            </a:r>
            <a:r>
              <a:rPr lang="en-US" dirty="0"/>
              <a:t>, representing all the major faith groups in England. Several faith </a:t>
            </a:r>
            <a:r>
              <a:rPr lang="en-US" dirty="0" err="1"/>
              <a:t>organisations</a:t>
            </a:r>
            <a:r>
              <a:rPr lang="en-US" dirty="0"/>
              <a:t> produce teaching materials that schools can choose to use.</a:t>
            </a:r>
          </a:p>
          <a:p>
            <a:endParaRPr lang="en-GB" dirty="0"/>
          </a:p>
        </p:txBody>
      </p:sp>
      <p:sp>
        <p:nvSpPr>
          <p:cNvPr id="4" name="Slide Number Placeholder 3"/>
          <p:cNvSpPr>
            <a:spLocks noGrp="1"/>
          </p:cNvSpPr>
          <p:nvPr>
            <p:ph type="sldNum" sz="quarter" idx="5"/>
          </p:nvPr>
        </p:nvSpPr>
        <p:spPr/>
        <p:txBody>
          <a:bodyPr/>
          <a:lstStyle/>
          <a:p>
            <a:fld id="{E5749A87-207A-40E1-A84F-D86935B18C62}" type="slidenum">
              <a:rPr lang="en-GB" smtClean="0"/>
              <a:t>4</a:t>
            </a:fld>
            <a:endParaRPr lang="en-GB"/>
          </a:p>
        </p:txBody>
      </p:sp>
    </p:spTree>
    <p:extLst>
      <p:ext uri="{BB962C8B-B14F-4D97-AF65-F5344CB8AC3E}">
        <p14:creationId xmlns:p14="http://schemas.microsoft.com/office/powerpoint/2010/main" val="42668756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 Does the new Relationships Education and RSE curriculum take account of my faith?</a:t>
            </a:r>
          </a:p>
          <a:p>
            <a:r>
              <a:rPr lang="en-US" dirty="0"/>
              <a:t>A: The subjects are designed to help children from all backgrounds build positive and safe relationships, and to thrive in modern Britain.</a:t>
            </a:r>
          </a:p>
          <a:p>
            <a:r>
              <a:rPr lang="en-US" dirty="0"/>
              <a:t>In all schools, when teaching these subjects, the religious background of pupils must be taken into account when planning teaching, so that topics are appropriately handled. Schools with a religious character can build on the core content by reflecting their beliefs in their teaching.</a:t>
            </a:r>
          </a:p>
          <a:p>
            <a:r>
              <a:rPr lang="en-US" dirty="0"/>
              <a:t>In developing these subjects, we have worked with a number of representative bodies and faith </a:t>
            </a:r>
            <a:r>
              <a:rPr lang="en-US" dirty="0" err="1"/>
              <a:t>organisations</a:t>
            </a:r>
            <a:r>
              <a:rPr lang="en-US" dirty="0"/>
              <a:t>, representing all the major faith groups in England. Several faith </a:t>
            </a:r>
            <a:r>
              <a:rPr lang="en-US" dirty="0" err="1"/>
              <a:t>organisations</a:t>
            </a:r>
            <a:r>
              <a:rPr lang="en-US" dirty="0"/>
              <a:t> produce teaching materials that schools can choose to use.</a:t>
            </a:r>
          </a:p>
          <a:p>
            <a:endParaRPr lang="en-GB" dirty="0"/>
          </a:p>
        </p:txBody>
      </p:sp>
      <p:sp>
        <p:nvSpPr>
          <p:cNvPr id="4" name="Slide Number Placeholder 3"/>
          <p:cNvSpPr>
            <a:spLocks noGrp="1"/>
          </p:cNvSpPr>
          <p:nvPr>
            <p:ph type="sldNum" sz="quarter" idx="5"/>
          </p:nvPr>
        </p:nvSpPr>
        <p:spPr/>
        <p:txBody>
          <a:bodyPr/>
          <a:lstStyle/>
          <a:p>
            <a:fld id="{E5749A87-207A-40E1-A84F-D86935B18C62}" type="slidenum">
              <a:rPr lang="en-GB" smtClean="0"/>
              <a:t>5</a:t>
            </a:fld>
            <a:endParaRPr lang="en-GB"/>
          </a:p>
        </p:txBody>
      </p:sp>
    </p:spTree>
    <p:extLst>
      <p:ext uri="{BB962C8B-B14F-4D97-AF65-F5344CB8AC3E}">
        <p14:creationId xmlns:p14="http://schemas.microsoft.com/office/powerpoint/2010/main" val="29672119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5749A87-207A-40E1-A84F-D86935B18C62}" type="slidenum">
              <a:rPr lang="en-GB" smtClean="0"/>
              <a:t>6</a:t>
            </a:fld>
            <a:endParaRPr lang="en-GB"/>
          </a:p>
        </p:txBody>
      </p:sp>
    </p:spTree>
    <p:extLst>
      <p:ext uri="{BB962C8B-B14F-4D97-AF65-F5344CB8AC3E}">
        <p14:creationId xmlns:p14="http://schemas.microsoft.com/office/powerpoint/2010/main" val="26965378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 Will my child be taught sex education at primary? This is too young.</a:t>
            </a:r>
          </a:p>
          <a:p>
            <a:r>
              <a:rPr lang="en-US" dirty="0"/>
              <a:t>A: We are not introducing compulsory sex education at primary school.</a:t>
            </a:r>
          </a:p>
          <a:p>
            <a:r>
              <a:rPr lang="en-US" dirty="0"/>
              <a:t>We are introducing Relationships Education at primary, to put in place the building blocks needed for positive and safe relationships of all kinds. This will start with family and friends, how to treat each other with kindness, and recognising the difference between online and offline friendships.</a:t>
            </a:r>
          </a:p>
          <a:p>
            <a:r>
              <a:rPr lang="en-US" dirty="0"/>
              <a:t>Some primary schools choose to teach sex education (which goes beyond the existing national curriculum for science), and in those instances we recommend you discuss this with the school to understand what they propose to teach and how. If you continue to have concerns, you have an automatic right to withdraw your child from these lessons.</a:t>
            </a:r>
          </a:p>
          <a:p>
            <a:endParaRPr lang="en-GB" dirty="0"/>
          </a:p>
        </p:txBody>
      </p:sp>
      <p:sp>
        <p:nvSpPr>
          <p:cNvPr id="4" name="Slide Number Placeholder 3"/>
          <p:cNvSpPr>
            <a:spLocks noGrp="1"/>
          </p:cNvSpPr>
          <p:nvPr>
            <p:ph type="sldNum" sz="quarter" idx="5"/>
          </p:nvPr>
        </p:nvSpPr>
        <p:spPr/>
        <p:txBody>
          <a:bodyPr/>
          <a:lstStyle/>
          <a:p>
            <a:fld id="{E5749A87-207A-40E1-A84F-D86935B18C62}" type="slidenum">
              <a:rPr lang="en-GB" smtClean="0"/>
              <a:t>7</a:t>
            </a:fld>
            <a:endParaRPr lang="en-GB"/>
          </a:p>
        </p:txBody>
      </p:sp>
    </p:spTree>
    <p:extLst>
      <p:ext uri="{BB962C8B-B14F-4D97-AF65-F5344CB8AC3E}">
        <p14:creationId xmlns:p14="http://schemas.microsoft.com/office/powerpoint/2010/main" val="9436693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 Will these subjects promote LGBT relationships?</a:t>
            </a:r>
          </a:p>
          <a:p>
            <a:r>
              <a:rPr lang="en-US" dirty="0"/>
              <a:t>A: No, these subjects don’t ‘promote’ anything, they educate.</a:t>
            </a:r>
          </a:p>
          <a:p>
            <a:r>
              <a:rPr lang="en-US" dirty="0"/>
              <a:t>Pupils should be taught about the society in which they are growing up. These subjects are designed to foster respect for others and for difference, and educate pupils about healthy relationships. RSE should meet the needs of all pupils, whatever their developing sexuality or identity – this should include age-appropriate teaching about different types of relationships in the context of the law.</a:t>
            </a:r>
          </a:p>
          <a:p>
            <a:r>
              <a:rPr lang="en-US" dirty="0"/>
              <a:t>Pupils should receive teaching on LGBT relationships during their school years - we expect secondary schools to include LGBT content. Primary schools are enabled and encouraged to cover LGBT content if they consider it age appropriate to do so, but there is no specific requirement for this. This would be delivered, for example, through teaching about different types of family, including those with same sex parents.</a:t>
            </a:r>
          </a:p>
          <a:p>
            <a:endParaRPr lang="en-GB" dirty="0"/>
          </a:p>
        </p:txBody>
      </p:sp>
      <p:sp>
        <p:nvSpPr>
          <p:cNvPr id="4" name="Slide Number Placeholder 3"/>
          <p:cNvSpPr>
            <a:spLocks noGrp="1"/>
          </p:cNvSpPr>
          <p:nvPr>
            <p:ph type="sldNum" sz="quarter" idx="5"/>
          </p:nvPr>
        </p:nvSpPr>
        <p:spPr/>
        <p:txBody>
          <a:bodyPr/>
          <a:lstStyle/>
          <a:p>
            <a:fld id="{E5749A87-207A-40E1-A84F-D86935B18C62}" type="slidenum">
              <a:rPr lang="en-GB" smtClean="0"/>
              <a:t>8</a:t>
            </a:fld>
            <a:endParaRPr lang="en-GB"/>
          </a:p>
        </p:txBody>
      </p:sp>
    </p:spTree>
    <p:extLst>
      <p:ext uri="{BB962C8B-B14F-4D97-AF65-F5344CB8AC3E}">
        <p14:creationId xmlns:p14="http://schemas.microsoft.com/office/powerpoint/2010/main" val="12087601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5749A87-207A-40E1-A84F-D86935B18C62}" type="slidenum">
              <a:rPr lang="en-GB" smtClean="0"/>
              <a:t>14</a:t>
            </a:fld>
            <a:endParaRPr lang="en-GB"/>
          </a:p>
        </p:txBody>
      </p:sp>
    </p:spTree>
    <p:extLst>
      <p:ext uri="{BB962C8B-B14F-4D97-AF65-F5344CB8AC3E}">
        <p14:creationId xmlns:p14="http://schemas.microsoft.com/office/powerpoint/2010/main" val="23244295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3200" dirty="0"/>
              <a:t>In the statutory guidance there is no statutory sex education in primary schools but the guidance says, ‘the Department recommends that all primary schools should have a sex education programme tailored to the age and the physical and emotional maturity of the pupils. It should ensure that both boys and girls are prepared for the  changes that adolescence brings and-drawing on knowledge of the human life cycle set out in national curriculum Science, how a baby is conceived and born.</a:t>
            </a:r>
          </a:p>
          <a:p>
            <a:endParaRPr lang="en-GB" sz="3200" dirty="0"/>
          </a:p>
          <a:p>
            <a:r>
              <a:rPr lang="en-GB" sz="3200" dirty="0"/>
              <a:t>Make the point that we know some girls start their periods as young as Year 3… so we can’t rely on Science curriculum to equip them for this</a:t>
            </a:r>
          </a:p>
        </p:txBody>
      </p:sp>
    </p:spTree>
    <p:extLst>
      <p:ext uri="{BB962C8B-B14F-4D97-AF65-F5344CB8AC3E}">
        <p14:creationId xmlns:p14="http://schemas.microsoft.com/office/powerpoint/2010/main" val="5788821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3200" dirty="0"/>
              <a:t>In the statutory guidance there is no statutory sex education in primary schools but the guidance says, ‘the Department recommends that all primary schools should have a sex education programme tailored to the age and the physical and emotional maturity of the pupils. It should ensure that both boys and girls are prepared for the  changes that adolescence brings and-drawing on knowledge of the human life cycle set out in national curriculum Science, how a baby is conceived and born.</a:t>
            </a:r>
          </a:p>
        </p:txBody>
      </p:sp>
    </p:spTree>
    <p:extLst>
      <p:ext uri="{BB962C8B-B14F-4D97-AF65-F5344CB8AC3E}">
        <p14:creationId xmlns:p14="http://schemas.microsoft.com/office/powerpoint/2010/main" val="40011166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3200" dirty="0"/>
              <a:t>In the statutory guidance there is no statutory sex education in primary schools but the guidance says, ‘the Department recommends that all primary schools should have a sex education programme tailored to the age and the physical and emotional maturity of the pupils. It should ensure that both boys and girls are prepared for the  changes that adolescence brings and-drawing on knowledge of the human life cycle set out in national curriculum Science, how a baby is conceived and born.</a:t>
            </a:r>
          </a:p>
        </p:txBody>
      </p:sp>
    </p:spTree>
    <p:extLst>
      <p:ext uri="{BB962C8B-B14F-4D97-AF65-F5344CB8AC3E}">
        <p14:creationId xmlns:p14="http://schemas.microsoft.com/office/powerpoint/2010/main" val="2704505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If we are trying to keep children safe…what do we need to consider?</a:t>
            </a:r>
          </a:p>
          <a:p>
            <a:endParaRPr lang="en-GB" dirty="0"/>
          </a:p>
          <a:p>
            <a:r>
              <a:rPr lang="en-GB" dirty="0"/>
              <a:t>IS THIS SEX ED OR RELATIONSHIPS ED OR HEALTH ED?</a:t>
            </a:r>
          </a:p>
          <a:p>
            <a:endParaRPr lang="en-GB" dirty="0"/>
          </a:p>
          <a:p>
            <a:r>
              <a:rPr lang="en-GB" dirty="0"/>
              <a:t>DOES IT MATTER AS LONG AS CHILDREN ARE EQUIPPED TO STAY SAFE, HEALTHY, HAPPY ETC?</a:t>
            </a:r>
          </a:p>
          <a:p>
            <a:endParaRPr lang="en-GB" dirty="0"/>
          </a:p>
          <a:p>
            <a:endParaRPr lang="en-GB" dirty="0"/>
          </a:p>
          <a:p>
            <a:r>
              <a:rPr lang="en-GB" dirty="0"/>
              <a:t>What</a:t>
            </a:r>
            <a:r>
              <a:rPr lang="en-GB" baseline="0" dirty="0"/>
              <a:t> do we have to consider when it comes to the needs and experiences of today’s children and young people? </a:t>
            </a:r>
          </a:p>
          <a:p>
            <a:r>
              <a:rPr lang="en-GB" baseline="0" dirty="0"/>
              <a:t>Are there any others not on this list?</a:t>
            </a:r>
          </a:p>
          <a:p>
            <a:r>
              <a:rPr lang="en-GB" baseline="0" dirty="0"/>
              <a:t>NB: the logos are for Facebook, Twitter, Snapchat, Instagram and Tinder. </a:t>
            </a:r>
            <a:endParaRPr lang="en-GB" dirty="0"/>
          </a:p>
        </p:txBody>
      </p:sp>
      <p:sp>
        <p:nvSpPr>
          <p:cNvPr id="4" name="Slide Number Placeholder 3"/>
          <p:cNvSpPr>
            <a:spLocks noGrp="1"/>
          </p:cNvSpPr>
          <p:nvPr>
            <p:ph type="sldNum" sz="quarter" idx="10"/>
          </p:nvPr>
        </p:nvSpPr>
        <p:spPr/>
        <p:txBody>
          <a:bodyPr/>
          <a:lstStyle/>
          <a:p>
            <a:fld id="{B9951880-6C9B-44C9-8DB3-CCBD698BA6C1}" type="slidenum">
              <a:rPr lang="en-GB" smtClean="0"/>
              <a:t>28</a:t>
            </a:fld>
            <a:endParaRPr lang="en-GB"/>
          </a:p>
        </p:txBody>
      </p:sp>
    </p:spTree>
    <p:extLst>
      <p:ext uri="{BB962C8B-B14F-4D97-AF65-F5344CB8AC3E}">
        <p14:creationId xmlns:p14="http://schemas.microsoft.com/office/powerpoint/2010/main" val="28227495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Can we protect our children from all the things we don’t want them to see/hear?</a:t>
            </a:r>
          </a:p>
        </p:txBody>
      </p:sp>
      <p:sp>
        <p:nvSpPr>
          <p:cNvPr id="4" name="Slide Number Placeholder 3"/>
          <p:cNvSpPr>
            <a:spLocks noGrp="1"/>
          </p:cNvSpPr>
          <p:nvPr>
            <p:ph type="sldNum" sz="quarter" idx="5"/>
          </p:nvPr>
        </p:nvSpPr>
        <p:spPr/>
        <p:txBody>
          <a:bodyPr/>
          <a:lstStyle/>
          <a:p>
            <a:fld id="{B92609DD-6F31-9F47-86EA-C6E146B976DA}" type="slidenum">
              <a:rPr lang="en-US" smtClean="0"/>
              <a:t>29</a:t>
            </a:fld>
            <a:endParaRPr lang="en-US"/>
          </a:p>
        </p:txBody>
      </p:sp>
    </p:spTree>
    <p:extLst>
      <p:ext uri="{BB962C8B-B14F-4D97-AF65-F5344CB8AC3E}">
        <p14:creationId xmlns:p14="http://schemas.microsoft.com/office/powerpoint/2010/main" val="114011590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are not suggesting parents let their children see this type of adverts but we are suggesting that the world surrounds children with sexually-oriented influences/media, so we need to equip children to understand what healthy and positive relationships are, and how to keep themselves safe.</a:t>
            </a:r>
          </a:p>
        </p:txBody>
      </p:sp>
      <p:sp>
        <p:nvSpPr>
          <p:cNvPr id="4" name="Slide Number Placeholder 3"/>
          <p:cNvSpPr>
            <a:spLocks noGrp="1"/>
          </p:cNvSpPr>
          <p:nvPr>
            <p:ph type="sldNum" sz="quarter" idx="5"/>
          </p:nvPr>
        </p:nvSpPr>
        <p:spPr/>
        <p:txBody>
          <a:bodyPr/>
          <a:lstStyle/>
          <a:p>
            <a:fld id="{B92609DD-6F31-9F47-86EA-C6E146B976DA}" type="slidenum">
              <a:rPr lang="en-US" smtClean="0"/>
              <a:t>30</a:t>
            </a:fld>
            <a:endParaRPr lang="en-US"/>
          </a:p>
        </p:txBody>
      </p:sp>
    </p:spTree>
    <p:extLst>
      <p:ext uri="{BB962C8B-B14F-4D97-AF65-F5344CB8AC3E}">
        <p14:creationId xmlns:p14="http://schemas.microsoft.com/office/powerpoint/2010/main" val="346013281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How much of the media coverage about relationships is positive, showing healthy, positive, caring relationships?</a:t>
            </a:r>
          </a:p>
        </p:txBody>
      </p:sp>
      <p:sp>
        <p:nvSpPr>
          <p:cNvPr id="4" name="Slide Number Placeholder 3"/>
          <p:cNvSpPr>
            <a:spLocks noGrp="1"/>
          </p:cNvSpPr>
          <p:nvPr>
            <p:ph type="sldNum" sz="quarter" idx="5"/>
          </p:nvPr>
        </p:nvSpPr>
        <p:spPr/>
        <p:txBody>
          <a:bodyPr/>
          <a:lstStyle/>
          <a:p>
            <a:fld id="{B92609DD-6F31-9F47-86EA-C6E146B976DA}" type="slidenum">
              <a:rPr lang="en-US" smtClean="0"/>
              <a:t>31</a:t>
            </a:fld>
            <a:endParaRPr lang="en-US"/>
          </a:p>
        </p:txBody>
      </p:sp>
    </p:spTree>
    <p:extLst>
      <p:ext uri="{BB962C8B-B14F-4D97-AF65-F5344CB8AC3E}">
        <p14:creationId xmlns:p14="http://schemas.microsoft.com/office/powerpoint/2010/main" val="392783971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Without</a:t>
            </a:r>
            <a:r>
              <a:rPr lang="en-GB" baseline="0" dirty="0"/>
              <a:t> trying to scare-monger, ensure everyone realises the gravity of why high-quality RSE is so vital. </a:t>
            </a:r>
          </a:p>
          <a:p>
            <a:endParaRPr lang="en-GB"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NOTE: click again to reveal the picture on the other side of the slide.</a:t>
            </a:r>
          </a:p>
          <a:p>
            <a:endParaRPr lang="en-GB" dirty="0"/>
          </a:p>
        </p:txBody>
      </p:sp>
      <p:sp>
        <p:nvSpPr>
          <p:cNvPr id="4" name="Slide Number Placeholder 3"/>
          <p:cNvSpPr>
            <a:spLocks noGrp="1"/>
          </p:cNvSpPr>
          <p:nvPr>
            <p:ph type="sldNum" sz="quarter" idx="10"/>
          </p:nvPr>
        </p:nvSpPr>
        <p:spPr/>
        <p:txBody>
          <a:bodyPr/>
          <a:lstStyle/>
          <a:p>
            <a:fld id="{B9951880-6C9B-44C9-8DB3-CCBD698BA6C1}" type="slidenum">
              <a:rPr lang="en-GB" smtClean="0"/>
              <a:t>32</a:t>
            </a:fld>
            <a:endParaRPr lang="en-GB"/>
          </a:p>
        </p:txBody>
      </p:sp>
    </p:spTree>
    <p:extLst>
      <p:ext uri="{BB962C8B-B14F-4D97-AF65-F5344CB8AC3E}">
        <p14:creationId xmlns:p14="http://schemas.microsoft.com/office/powerpoint/2010/main" val="137822154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Stress that RSE is partly about safeguarding children and young people</a:t>
            </a:r>
          </a:p>
        </p:txBody>
      </p:sp>
      <p:sp>
        <p:nvSpPr>
          <p:cNvPr id="4" name="Slide Number Placeholder 3"/>
          <p:cNvSpPr>
            <a:spLocks noGrp="1"/>
          </p:cNvSpPr>
          <p:nvPr>
            <p:ph type="sldNum" sz="quarter" idx="5"/>
          </p:nvPr>
        </p:nvSpPr>
        <p:spPr/>
        <p:txBody>
          <a:bodyPr/>
          <a:lstStyle/>
          <a:p>
            <a:fld id="{B9951880-6C9B-44C9-8DB3-CCBD698BA6C1}" type="slidenum">
              <a:rPr lang="en-GB" smtClean="0"/>
              <a:t>34</a:t>
            </a:fld>
            <a:endParaRPr lang="en-GB"/>
          </a:p>
        </p:txBody>
      </p:sp>
    </p:spTree>
    <p:extLst>
      <p:ext uri="{BB962C8B-B14F-4D97-AF65-F5344CB8AC3E}">
        <p14:creationId xmlns:p14="http://schemas.microsoft.com/office/powerpoint/2010/main" val="227869044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Share</a:t>
            </a:r>
            <a:r>
              <a:rPr lang="en-GB" baseline="0" dirty="0"/>
              <a:t> the aims of the session and check that this covers everyone’s expectations. </a:t>
            </a:r>
            <a:endParaRPr lang="en-GB" dirty="0"/>
          </a:p>
          <a:p>
            <a:endParaRPr lang="en-US" dirty="0"/>
          </a:p>
        </p:txBody>
      </p:sp>
      <p:sp>
        <p:nvSpPr>
          <p:cNvPr id="4" name="Slide Number Placeholder 3"/>
          <p:cNvSpPr>
            <a:spLocks noGrp="1"/>
          </p:cNvSpPr>
          <p:nvPr>
            <p:ph type="sldNum" sz="quarter" idx="5"/>
          </p:nvPr>
        </p:nvSpPr>
        <p:spPr/>
        <p:txBody>
          <a:bodyPr/>
          <a:lstStyle/>
          <a:p>
            <a:fld id="{B92609DD-6F31-9F47-86EA-C6E146B976DA}" type="slidenum">
              <a:rPr lang="en-US" smtClean="0"/>
              <a:t>35</a:t>
            </a:fld>
            <a:endParaRPr lang="en-US"/>
          </a:p>
        </p:txBody>
      </p:sp>
    </p:spTree>
    <p:extLst>
      <p:ext uri="{BB962C8B-B14F-4D97-AF65-F5344CB8AC3E}">
        <p14:creationId xmlns:p14="http://schemas.microsoft.com/office/powerpoint/2010/main" val="37980642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These are the units of study in Jigsaw PSHE. </a:t>
            </a:r>
          </a:p>
          <a:p>
            <a:endParaRPr lang="en-GB" baseline="0" dirty="0"/>
          </a:p>
          <a:p>
            <a:r>
              <a:rPr lang="en-GB" baseline="0" dirty="0"/>
              <a:t>Explain that the DfE statutory requirements sit within this whole-school PSHE Programme:</a:t>
            </a:r>
          </a:p>
          <a:p>
            <a:endParaRPr lang="en-GB" baseline="0" dirty="0"/>
          </a:p>
          <a:p>
            <a:r>
              <a:rPr lang="en-GB" baseline="0" dirty="0"/>
              <a:t>Relationships…in the Relationships Puzzle but also throughout as we start with building a positive relationship with self</a:t>
            </a:r>
          </a:p>
          <a:p>
            <a:endParaRPr lang="en-GB" baseline="0" dirty="0"/>
          </a:p>
          <a:p>
            <a:r>
              <a:rPr lang="en-GB" baseline="0" dirty="0"/>
              <a:t>Health Education…in Healthy Me</a:t>
            </a:r>
          </a:p>
          <a:p>
            <a:endParaRPr lang="en-GB" baseline="0" dirty="0"/>
          </a:p>
          <a:p>
            <a:r>
              <a:rPr lang="en-GB" baseline="0" dirty="0"/>
              <a:t>Additionally Changing Me covers Puberty and  human reproduction specifically in Years 5 and 6</a:t>
            </a:r>
          </a:p>
          <a:p>
            <a:endParaRPr lang="en-GB" baseline="0" dirty="0"/>
          </a:p>
          <a:p>
            <a:endParaRPr lang="en-GB" baseline="0" dirty="0"/>
          </a:p>
          <a:p>
            <a:endParaRPr lang="en-GB" baseline="0" dirty="0"/>
          </a:p>
          <a:p>
            <a:r>
              <a:rPr lang="en-GB" sz="1200" b="1" kern="1200" dirty="0">
                <a:solidFill>
                  <a:schemeClr val="tx1"/>
                </a:solidFill>
                <a:effectLst/>
                <a:latin typeface="+mn-lt"/>
                <a:ea typeface="+mn-ea"/>
                <a:cs typeface="+mn-cs"/>
              </a:rPr>
              <a:t>Being Me In My World</a:t>
            </a:r>
            <a:r>
              <a:rPr lang="en-GB" sz="1200" kern="1200" dirty="0">
                <a:solidFill>
                  <a:schemeClr val="tx1"/>
                </a:solidFill>
                <a:effectLst/>
                <a:latin typeface="+mn-lt"/>
                <a:ea typeface="+mn-ea"/>
                <a:cs typeface="+mn-cs"/>
              </a:rPr>
              <a:t>: A sense of belonging; Welcoming others; Building the positive and nurturing ethos of the class/school; Being part of a school community, a wider community, a global community; Rights (UNCRC) and responsibilities; Working and socialising with others; School Council and pupil voice; The Learning Charter: rights, responsibilities, rewards and consequences.</a:t>
            </a:r>
          </a:p>
          <a:p>
            <a:r>
              <a:rPr lang="en-GB" sz="1200" b="1" kern="1200" dirty="0">
                <a:solidFill>
                  <a:schemeClr val="tx1"/>
                </a:solidFill>
                <a:effectLst/>
                <a:latin typeface="+mn-lt"/>
                <a:ea typeface="+mn-ea"/>
                <a:cs typeface="+mn-cs"/>
              </a:rPr>
              <a:t>Celebrating Difference</a:t>
            </a:r>
            <a:r>
              <a:rPr lang="en-GB" sz="1200" kern="1200" dirty="0">
                <a:solidFill>
                  <a:schemeClr val="tx1"/>
                </a:solidFill>
                <a:effectLst/>
                <a:latin typeface="+mn-lt"/>
                <a:ea typeface="+mn-ea"/>
                <a:cs typeface="+mn-cs"/>
              </a:rPr>
              <a:t>: Similarities and differences – diversity; Appearance, disability, racism, power, friendships, conflict; Accepting everyone’s right to ‘difference’, regardless of their circumstances or choices; </a:t>
            </a:r>
            <a:r>
              <a:rPr lang="en-US" sz="1200" kern="1200" dirty="0">
                <a:solidFill>
                  <a:schemeClr val="tx1"/>
                </a:solidFill>
                <a:effectLst/>
                <a:latin typeface="+mn-lt"/>
                <a:ea typeface="+mn-ea"/>
                <a:cs typeface="+mn-cs"/>
              </a:rPr>
              <a:t>What is ‘normal’?; Bullying – what it is and what it isn’t, including cyber and homophobic bullying.</a:t>
            </a:r>
            <a:endParaRPr lang="en-GB"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Dreams and Goals</a:t>
            </a:r>
            <a:r>
              <a:rPr lang="en-GB" sz="1200" kern="1200" dirty="0">
                <a:solidFill>
                  <a:schemeClr val="tx1"/>
                </a:solidFill>
                <a:effectLst/>
                <a:latin typeface="+mn-lt"/>
                <a:ea typeface="+mn-ea"/>
                <a:cs typeface="+mn-cs"/>
              </a:rPr>
              <a:t>: Hopes and dreams; Goals to success; Learning and personal strengths; Challenges – team work skills and tasks; Overcoming obstacles; Enterprise and fundraising; Experiencing and managing feelings of pride, ambition, disappointment, success; Aspirations – jobs and careers; Dreams and goals of others in different cultures/countries; Dreams for the world . </a:t>
            </a:r>
          </a:p>
          <a:p>
            <a:r>
              <a:rPr lang="en-GB" sz="1200" b="1" kern="1200" dirty="0">
                <a:solidFill>
                  <a:schemeClr val="tx1"/>
                </a:solidFill>
                <a:effectLst/>
                <a:latin typeface="+mn-lt"/>
                <a:ea typeface="+mn-ea"/>
                <a:cs typeface="+mn-cs"/>
              </a:rPr>
              <a:t>Healthy Me</a:t>
            </a:r>
            <a:r>
              <a:rPr lang="en-GB" sz="1200" kern="1200" dirty="0">
                <a:solidFill>
                  <a:schemeClr val="tx1"/>
                </a:solidFill>
                <a:effectLst/>
                <a:latin typeface="+mn-lt"/>
                <a:ea typeface="+mn-ea"/>
                <a:cs typeface="+mn-cs"/>
              </a:rPr>
              <a:t>: Emotional health (Relaxation, being safe, friendships, mental health skills, body image, relationships with food, managing stress) and Physical health (Eating a balanced diet, physical activity, rest and relaxation, keeping clean, drugs and alcohol, being safe, first aid). </a:t>
            </a:r>
          </a:p>
          <a:p>
            <a:r>
              <a:rPr lang="en-GB" sz="1200" b="1" kern="1200" dirty="0">
                <a:solidFill>
                  <a:schemeClr val="tx1"/>
                </a:solidFill>
                <a:effectLst/>
                <a:latin typeface="+mn-lt"/>
                <a:ea typeface="+mn-ea"/>
                <a:cs typeface="+mn-cs"/>
              </a:rPr>
              <a:t>Relationships</a:t>
            </a:r>
            <a:r>
              <a:rPr lang="en-GB" sz="1200" kern="1200" dirty="0">
                <a:solidFill>
                  <a:schemeClr val="tx1"/>
                </a:solidFill>
                <a:effectLst/>
                <a:latin typeface="+mn-lt"/>
                <a:ea typeface="+mn-ea"/>
                <a:cs typeface="+mn-cs"/>
              </a:rPr>
              <a:t>: Families; Friendships; Love and Loss; Memories; Grief cycle; Pets and animals; Safeguarding and keeping safe; Attraction; Assertiveness; Conflict; Own strengths and self-esteem; Cyber safety and social networking; Roles and responsibilities in families; Stereotypes; Communities; Wider communities</a:t>
            </a:r>
          </a:p>
          <a:p>
            <a:r>
              <a:rPr lang="en-GB" sz="1200" b="1" kern="1200" dirty="0">
                <a:solidFill>
                  <a:schemeClr val="tx1"/>
                </a:solidFill>
                <a:effectLst/>
                <a:latin typeface="+mn-lt"/>
                <a:ea typeface="+mn-ea"/>
                <a:cs typeface="+mn-cs"/>
              </a:rPr>
              <a:t>Changing Me</a:t>
            </a:r>
            <a:r>
              <a:rPr lang="en-GB" sz="1200" kern="1200" dirty="0">
                <a:solidFill>
                  <a:schemeClr val="tx1"/>
                </a:solidFill>
                <a:effectLst/>
                <a:latin typeface="+mn-lt"/>
                <a:ea typeface="+mn-ea"/>
                <a:cs typeface="+mn-cs"/>
              </a:rPr>
              <a:t>: Life cycles; How babies are made; My changing body; Puberty; How babies grow; Growing from young to old; Becoming a teenager; Assertiveness; Self-respect; Safeguarding; Family stereotypes; Self and body image; Attraction; Change; Accepting change; Looking ahead; Moving/transition to secondary. </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D566074-CEC2-4EBF-B1F3-E97A96BEB2E0}"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2203104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Explain where the statutory requirements for Relationships and  what could be called Sex Ed are included in Jigsaw</a:t>
            </a:r>
          </a:p>
          <a:p>
            <a:endParaRPr lang="en-US" dirty="0"/>
          </a:p>
          <a:p>
            <a:r>
              <a:rPr lang="en-US" dirty="0"/>
              <a:t>Explain therefore that the only part parents have the right to withdraw their children from is the</a:t>
            </a:r>
          </a:p>
          <a:p>
            <a:endParaRPr lang="en-US" dirty="0"/>
          </a:p>
          <a:p>
            <a:r>
              <a:rPr lang="en-US" dirty="0"/>
              <a:t>‘How babies are made’ lessons in Years 5 and 6</a:t>
            </a:r>
          </a:p>
        </p:txBody>
      </p:sp>
      <p:sp>
        <p:nvSpPr>
          <p:cNvPr id="4" name="Slide Number Placeholder 3"/>
          <p:cNvSpPr>
            <a:spLocks noGrp="1"/>
          </p:cNvSpPr>
          <p:nvPr>
            <p:ph type="sldNum" sz="quarter" idx="5"/>
          </p:nvPr>
        </p:nvSpPr>
        <p:spPr/>
        <p:txBody>
          <a:bodyPr/>
          <a:lstStyle/>
          <a:p>
            <a:fld id="{B92609DD-6F31-9F47-86EA-C6E146B976DA}" type="slidenum">
              <a:rPr lang="en-US" smtClean="0"/>
              <a:t>37</a:t>
            </a:fld>
            <a:endParaRPr lang="en-US"/>
          </a:p>
        </p:txBody>
      </p:sp>
    </p:spTree>
    <p:extLst>
      <p:ext uri="{BB962C8B-B14F-4D97-AF65-F5344CB8AC3E}">
        <p14:creationId xmlns:p14="http://schemas.microsoft.com/office/powerpoint/2010/main" val="255126654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ALL THIS FALLS WITHIN THE STATUTORY HEALTH EDUCATION GUIDANCE…puberty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Of course, schools have the discretion as to what to teach when as the </a:t>
            </a:r>
            <a:r>
              <a:rPr lang="en-GB" dirty="0" err="1"/>
              <a:t>DfE</a:t>
            </a:r>
            <a:r>
              <a:rPr lang="en-GB" dirty="0"/>
              <a:t> guidance only sets out what children should know by the end of primary school</a:t>
            </a:r>
          </a:p>
          <a:p>
            <a:endParaRPr lang="en-GB" dirty="0"/>
          </a:p>
          <a:p>
            <a:endParaRPr lang="en-GB" dirty="0"/>
          </a:p>
          <a:p>
            <a:r>
              <a:rPr lang="en-GB" dirty="0"/>
              <a:t>More detail about</a:t>
            </a:r>
            <a:r>
              <a:rPr lang="en-GB" baseline="0" dirty="0"/>
              <a:t> exactly what is covered in each year group. </a:t>
            </a:r>
          </a:p>
          <a:p>
            <a:endParaRPr lang="en-GB" baseline="0" dirty="0"/>
          </a:p>
          <a:p>
            <a:r>
              <a:rPr lang="en-GB" baseline="0" dirty="0"/>
              <a:t>Relate this to the statutory guidance</a:t>
            </a:r>
          </a:p>
          <a:p>
            <a:endParaRPr lang="en-GB" baseline="0" dirty="0"/>
          </a:p>
          <a:p>
            <a:r>
              <a:rPr lang="en-GB" baseline="0" dirty="0"/>
              <a:t>Emphasise that only 2 or 3 lessons in every year group are specifically about either puberty (statutory) or How babies are made (not statutory)</a:t>
            </a:r>
            <a:endParaRPr lang="en-GB" dirty="0"/>
          </a:p>
        </p:txBody>
      </p:sp>
      <p:sp>
        <p:nvSpPr>
          <p:cNvPr id="4" name="Slide Number Placeholder 3"/>
          <p:cNvSpPr>
            <a:spLocks noGrp="1"/>
          </p:cNvSpPr>
          <p:nvPr>
            <p:ph type="sldNum" sz="quarter" idx="10"/>
          </p:nvPr>
        </p:nvSpPr>
        <p:spPr/>
        <p:txBody>
          <a:bodyPr/>
          <a:lstStyle/>
          <a:p>
            <a:fld id="{B9951880-6C9B-44C9-8DB3-CCBD698BA6C1}" type="slidenum">
              <a:rPr lang="en-GB" smtClean="0"/>
              <a:t>38</a:t>
            </a:fld>
            <a:endParaRPr lang="en-GB"/>
          </a:p>
        </p:txBody>
      </p:sp>
    </p:spTree>
    <p:extLst>
      <p:ext uri="{BB962C8B-B14F-4D97-AF65-F5344CB8AC3E}">
        <p14:creationId xmlns:p14="http://schemas.microsoft.com/office/powerpoint/2010/main" val="372138078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Relate to the statutory guidance</a:t>
            </a:r>
          </a:p>
          <a:p>
            <a:endParaRPr lang="en-GB" dirty="0"/>
          </a:p>
          <a:p>
            <a:r>
              <a:rPr lang="en-GB" dirty="0"/>
              <a:t>Parents can withdraw their children from Sex Ed… </a:t>
            </a:r>
            <a:r>
              <a:rPr lang="en-GB" dirty="0" err="1"/>
              <a:t>ie</a:t>
            </a:r>
            <a:r>
              <a:rPr lang="en-GB" dirty="0"/>
              <a:t> from lessons about human reproduction…as seen here in Years 4,5,6 Changing Me</a:t>
            </a:r>
          </a:p>
        </p:txBody>
      </p:sp>
      <p:sp>
        <p:nvSpPr>
          <p:cNvPr id="4" name="Slide Number Placeholder 3"/>
          <p:cNvSpPr>
            <a:spLocks noGrp="1"/>
          </p:cNvSpPr>
          <p:nvPr>
            <p:ph type="sldNum" sz="quarter" idx="10"/>
          </p:nvPr>
        </p:nvSpPr>
        <p:spPr/>
        <p:txBody>
          <a:bodyPr/>
          <a:lstStyle/>
          <a:p>
            <a:fld id="{B9951880-6C9B-44C9-8DB3-CCBD698BA6C1}" type="slidenum">
              <a:rPr lang="en-GB" smtClean="0"/>
              <a:t>39</a:t>
            </a:fld>
            <a:endParaRPr lang="en-GB"/>
          </a:p>
        </p:txBody>
      </p:sp>
    </p:spTree>
    <p:extLst>
      <p:ext uri="{BB962C8B-B14F-4D97-AF65-F5344CB8AC3E}">
        <p14:creationId xmlns:p14="http://schemas.microsoft.com/office/powerpoint/2010/main" val="141127644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Schools will be required to consult with parents when developing and reviewing their policies for Relationships Education and RSE, which will inform schools’ decisions on when and how certain content is covered. Effective consultation gives the space and time for parents to input, ask questions, share concerns and for the school to decide the way forward. Schools will listen to parent’s views, and then make a reasonable decision as to how they wish to proceed. What is taught, and how, is ultimately a decision for the school and consultation does not provide a parental veto on curriculum content.</a:t>
            </a:r>
            <a:endParaRPr lang="en-GB" dirty="0"/>
          </a:p>
        </p:txBody>
      </p:sp>
      <p:sp>
        <p:nvSpPr>
          <p:cNvPr id="4" name="Slide Number Placeholder 3"/>
          <p:cNvSpPr>
            <a:spLocks noGrp="1"/>
          </p:cNvSpPr>
          <p:nvPr>
            <p:ph type="sldNum" sz="quarter" idx="5"/>
          </p:nvPr>
        </p:nvSpPr>
        <p:spPr/>
        <p:txBody>
          <a:bodyPr/>
          <a:lstStyle/>
          <a:p>
            <a:fld id="{E5749A87-207A-40E1-A84F-D86935B18C62}" type="slidenum">
              <a:rPr lang="en-GB" smtClean="0"/>
              <a:t>40</a:t>
            </a:fld>
            <a:endParaRPr lang="en-GB"/>
          </a:p>
        </p:txBody>
      </p:sp>
    </p:spTree>
    <p:extLst>
      <p:ext uri="{BB962C8B-B14F-4D97-AF65-F5344CB8AC3E}">
        <p14:creationId xmlns:p14="http://schemas.microsoft.com/office/powerpoint/2010/main" val="269763863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Schools will be required to consult with parents when developing and reviewing their policies for Relationships Education and RSE, which will inform schools’ decisions on when and how certain content is covered. Effective consultation gives the space and time for parents to input, ask questions, share concerns and for the school to decide the way forward. Schools will listen to parent’s views, and then make a reasonable decision as to how they wish to proceed. What is taught, and how, is ultimately a decision for the school and consultation does not provide a parental veto on curriculum content.</a:t>
            </a:r>
            <a:endParaRPr lang="en-GB" dirty="0"/>
          </a:p>
        </p:txBody>
      </p:sp>
      <p:sp>
        <p:nvSpPr>
          <p:cNvPr id="4" name="Slide Number Placeholder 3"/>
          <p:cNvSpPr>
            <a:spLocks noGrp="1"/>
          </p:cNvSpPr>
          <p:nvPr>
            <p:ph type="sldNum" sz="quarter" idx="5"/>
          </p:nvPr>
        </p:nvSpPr>
        <p:spPr/>
        <p:txBody>
          <a:bodyPr/>
          <a:lstStyle/>
          <a:p>
            <a:fld id="{E5749A87-207A-40E1-A84F-D86935B18C62}" type="slidenum">
              <a:rPr lang="en-GB" smtClean="0"/>
              <a:t>41</a:t>
            </a:fld>
            <a:endParaRPr lang="en-GB"/>
          </a:p>
        </p:txBody>
      </p:sp>
    </p:spTree>
    <p:extLst>
      <p:ext uri="{BB962C8B-B14F-4D97-AF65-F5344CB8AC3E}">
        <p14:creationId xmlns:p14="http://schemas.microsoft.com/office/powerpoint/2010/main" val="12096365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5CA5491-521C-427D-B0BA-CA3BD0896C99}" type="datetimeFigureOut">
              <a:rPr lang="en-GB" smtClean="0"/>
              <a:t>27/02/2024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44E2A27-311E-44DF-968C-7E8E5356C2BE}" type="slidenum">
              <a:rPr lang="en-GB" smtClean="0"/>
              <a:t>‹#›</a:t>
            </a:fld>
            <a:endParaRPr lang="en-GB"/>
          </a:p>
        </p:txBody>
      </p:sp>
    </p:spTree>
    <p:extLst>
      <p:ext uri="{BB962C8B-B14F-4D97-AF65-F5344CB8AC3E}">
        <p14:creationId xmlns:p14="http://schemas.microsoft.com/office/powerpoint/2010/main" val="3763349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CA5491-521C-427D-B0BA-CA3BD0896C99}" type="datetimeFigureOut">
              <a:rPr lang="en-GB" smtClean="0"/>
              <a:t>27/02/2024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44E2A27-311E-44DF-968C-7E8E5356C2BE}" type="slidenum">
              <a:rPr lang="en-GB" smtClean="0"/>
              <a:t>‹#›</a:t>
            </a:fld>
            <a:endParaRPr lang="en-GB"/>
          </a:p>
        </p:txBody>
      </p:sp>
    </p:spTree>
    <p:extLst>
      <p:ext uri="{BB962C8B-B14F-4D97-AF65-F5344CB8AC3E}">
        <p14:creationId xmlns:p14="http://schemas.microsoft.com/office/powerpoint/2010/main" val="38914287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5CA5491-521C-427D-B0BA-CA3BD0896C99}" type="datetimeFigureOut">
              <a:rPr lang="en-GB" smtClean="0"/>
              <a:t>27/02/2024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44E2A27-311E-44DF-968C-7E8E5356C2BE}" type="slidenum">
              <a:rPr lang="en-GB" smtClean="0"/>
              <a:t>‹#›</a:t>
            </a:fld>
            <a:endParaRPr lang="en-GB"/>
          </a:p>
        </p:txBody>
      </p:sp>
    </p:spTree>
    <p:extLst>
      <p:ext uri="{BB962C8B-B14F-4D97-AF65-F5344CB8AC3E}">
        <p14:creationId xmlns:p14="http://schemas.microsoft.com/office/powerpoint/2010/main" val="36796571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5CA5491-521C-427D-B0BA-CA3BD0896C99}" type="datetimeFigureOut">
              <a:rPr lang="en-GB" smtClean="0"/>
              <a:t>27/02/2024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44E2A27-311E-44DF-968C-7E8E5356C2BE}" type="slidenum">
              <a:rPr lang="en-GB" smtClean="0"/>
              <a:t>‹#›</a:t>
            </a:fld>
            <a:endParaRPr lang="en-GB"/>
          </a:p>
        </p:txBody>
      </p:sp>
    </p:spTree>
    <p:extLst>
      <p:ext uri="{BB962C8B-B14F-4D97-AF65-F5344CB8AC3E}">
        <p14:creationId xmlns:p14="http://schemas.microsoft.com/office/powerpoint/2010/main" val="13607954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5CA5491-521C-427D-B0BA-CA3BD0896C99}" type="datetimeFigureOut">
              <a:rPr lang="en-GB" smtClean="0"/>
              <a:t>27/02/2024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44E2A27-311E-44DF-968C-7E8E5356C2BE}" type="slidenum">
              <a:rPr lang="en-GB" smtClean="0"/>
              <a:t>‹#›</a:t>
            </a:fld>
            <a:endParaRPr lang="en-GB"/>
          </a:p>
        </p:txBody>
      </p:sp>
    </p:spTree>
    <p:extLst>
      <p:ext uri="{BB962C8B-B14F-4D97-AF65-F5344CB8AC3E}">
        <p14:creationId xmlns:p14="http://schemas.microsoft.com/office/powerpoint/2010/main" val="10317528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5CA5491-521C-427D-B0BA-CA3BD0896C99}" type="datetimeFigureOut">
              <a:rPr lang="en-GB" smtClean="0"/>
              <a:t>27/02/2024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44E2A27-311E-44DF-968C-7E8E5356C2BE}" type="slidenum">
              <a:rPr lang="en-GB" smtClean="0"/>
              <a:t>‹#›</a:t>
            </a:fld>
            <a:endParaRPr lang="en-GB"/>
          </a:p>
        </p:txBody>
      </p:sp>
    </p:spTree>
    <p:extLst>
      <p:ext uri="{BB962C8B-B14F-4D97-AF65-F5344CB8AC3E}">
        <p14:creationId xmlns:p14="http://schemas.microsoft.com/office/powerpoint/2010/main" val="13809225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CA5491-521C-427D-B0BA-CA3BD0896C99}" type="datetimeFigureOut">
              <a:rPr lang="en-GB" smtClean="0"/>
              <a:t>27/02/2024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44E2A27-311E-44DF-968C-7E8E5356C2BE}" type="slidenum">
              <a:rPr lang="en-GB" smtClean="0"/>
              <a:t>‹#›</a:t>
            </a:fld>
            <a:endParaRPr lang="en-GB"/>
          </a:p>
        </p:txBody>
      </p:sp>
    </p:spTree>
    <p:extLst>
      <p:ext uri="{BB962C8B-B14F-4D97-AF65-F5344CB8AC3E}">
        <p14:creationId xmlns:p14="http://schemas.microsoft.com/office/powerpoint/2010/main" val="29805181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5CA5491-521C-427D-B0BA-CA3BD0896C99}" type="datetimeFigureOut">
              <a:rPr lang="en-GB" smtClean="0"/>
              <a:t>27/02/2024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44E2A27-311E-44DF-968C-7E8E5356C2BE}" type="slidenum">
              <a:rPr lang="en-GB" smtClean="0"/>
              <a:t>‹#›</a:t>
            </a:fld>
            <a:endParaRPr lang="en-GB"/>
          </a:p>
        </p:txBody>
      </p:sp>
    </p:spTree>
    <p:extLst>
      <p:ext uri="{BB962C8B-B14F-4D97-AF65-F5344CB8AC3E}">
        <p14:creationId xmlns:p14="http://schemas.microsoft.com/office/powerpoint/2010/main" val="3633917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5CA5491-521C-427D-B0BA-CA3BD0896C99}" type="datetimeFigureOut">
              <a:rPr lang="en-GB" smtClean="0"/>
              <a:t>27/02/2024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44E2A27-311E-44DF-968C-7E8E5356C2BE}" type="slidenum">
              <a:rPr lang="en-GB" smtClean="0"/>
              <a:t>‹#›</a:t>
            </a:fld>
            <a:endParaRPr lang="en-GB"/>
          </a:p>
        </p:txBody>
      </p:sp>
    </p:spTree>
    <p:extLst>
      <p:ext uri="{BB962C8B-B14F-4D97-AF65-F5344CB8AC3E}">
        <p14:creationId xmlns:p14="http://schemas.microsoft.com/office/powerpoint/2010/main" val="30221321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5CA5491-521C-427D-B0BA-CA3BD0896C99}" type="datetimeFigureOut">
              <a:rPr lang="en-GB" smtClean="0"/>
              <a:t>27/02/2024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44E2A27-311E-44DF-968C-7E8E5356C2BE}" type="slidenum">
              <a:rPr lang="en-GB" smtClean="0"/>
              <a:t>‹#›</a:t>
            </a:fld>
            <a:endParaRPr lang="en-GB"/>
          </a:p>
        </p:txBody>
      </p:sp>
    </p:spTree>
    <p:extLst>
      <p:ext uri="{BB962C8B-B14F-4D97-AF65-F5344CB8AC3E}">
        <p14:creationId xmlns:p14="http://schemas.microsoft.com/office/powerpoint/2010/main" val="13389507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5CA5491-521C-427D-B0BA-CA3BD0896C99}" type="datetimeFigureOut">
              <a:rPr lang="en-GB" smtClean="0"/>
              <a:t>27/02/2024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44E2A27-311E-44DF-968C-7E8E5356C2BE}"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2697584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5CA5491-521C-427D-B0BA-CA3BD0896C99}" type="datetimeFigureOut">
              <a:rPr lang="en-GB" smtClean="0"/>
              <a:t>27/02/2024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44E2A27-311E-44DF-968C-7E8E5356C2BE}" type="slidenum">
              <a:rPr lang="en-GB" smtClean="0"/>
              <a:t>‹#›</a:t>
            </a:fld>
            <a:endParaRPr lang="en-GB"/>
          </a:p>
        </p:txBody>
      </p:sp>
    </p:spTree>
    <p:extLst>
      <p:ext uri="{BB962C8B-B14F-4D97-AF65-F5344CB8AC3E}">
        <p14:creationId xmlns:p14="http://schemas.microsoft.com/office/powerpoint/2010/main" val="13768642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5CA5491-521C-427D-B0BA-CA3BD0896C99}" type="datetimeFigureOut">
              <a:rPr lang="en-GB" smtClean="0"/>
              <a:t>27/02/2024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44E2A27-311E-44DF-968C-7E8E5356C2BE}"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83752412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5CA5491-521C-427D-B0BA-CA3BD0896C99}" type="datetimeFigureOut">
              <a:rPr lang="en-GB" smtClean="0"/>
              <a:t>27/02/2024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44E2A27-311E-44DF-968C-7E8E5356C2BE}" type="slidenum">
              <a:rPr lang="en-GB" smtClean="0"/>
              <a:t>‹#›</a:t>
            </a:fld>
            <a:endParaRPr lang="en-GB"/>
          </a:p>
        </p:txBody>
      </p:sp>
    </p:spTree>
    <p:extLst>
      <p:ext uri="{BB962C8B-B14F-4D97-AF65-F5344CB8AC3E}">
        <p14:creationId xmlns:p14="http://schemas.microsoft.com/office/powerpoint/2010/main" val="20168201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CA5491-521C-427D-B0BA-CA3BD0896C99}" type="datetimeFigureOut">
              <a:rPr lang="en-GB" smtClean="0"/>
              <a:t>27/02/2024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44E2A27-311E-44DF-968C-7E8E5356C2BE}" type="slidenum">
              <a:rPr lang="en-GB" smtClean="0"/>
              <a:t>‹#›</a:t>
            </a:fld>
            <a:endParaRPr lang="en-GB"/>
          </a:p>
        </p:txBody>
      </p:sp>
    </p:spTree>
    <p:extLst>
      <p:ext uri="{BB962C8B-B14F-4D97-AF65-F5344CB8AC3E}">
        <p14:creationId xmlns:p14="http://schemas.microsoft.com/office/powerpoint/2010/main" val="4201337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CA5491-521C-427D-B0BA-CA3BD0896C99}" type="datetimeFigureOut">
              <a:rPr lang="en-GB" smtClean="0"/>
              <a:t>27/02/2024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44E2A27-311E-44DF-968C-7E8E5356C2BE}" type="slidenum">
              <a:rPr lang="en-GB" smtClean="0"/>
              <a:t>‹#›</a:t>
            </a:fld>
            <a:endParaRPr lang="en-GB"/>
          </a:p>
        </p:txBody>
      </p:sp>
    </p:spTree>
    <p:extLst>
      <p:ext uri="{BB962C8B-B14F-4D97-AF65-F5344CB8AC3E}">
        <p14:creationId xmlns:p14="http://schemas.microsoft.com/office/powerpoint/2010/main" val="350670554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userDrawn="1">
  <p:cSld name="KSL slide">
    <p:spTree>
      <p:nvGrpSpPr>
        <p:cNvPr id="1" name=""/>
        <p:cNvGrpSpPr/>
        <p:nvPr/>
      </p:nvGrpSpPr>
      <p:grpSpPr>
        <a:xfrm>
          <a:off x="0" y="0"/>
          <a:ext cx="0" cy="0"/>
          <a:chOff x="0" y="0"/>
          <a:chExt cx="0" cy="0"/>
        </a:xfrm>
      </p:grpSpPr>
      <p:sp>
        <p:nvSpPr>
          <p:cNvPr id="18" name="Text Placeholder 17"/>
          <p:cNvSpPr>
            <a:spLocks noGrp="1"/>
          </p:cNvSpPr>
          <p:nvPr>
            <p:ph type="body" sz="quarter" idx="15"/>
          </p:nvPr>
        </p:nvSpPr>
        <p:spPr>
          <a:xfrm>
            <a:off x="677334" y="1332653"/>
            <a:ext cx="10799233" cy="2102879"/>
          </a:xfrm>
          <a:prstGeom prst="rect">
            <a:avLst/>
          </a:prstGeom>
        </p:spPr>
        <p:txBody>
          <a:bodyPr/>
          <a:lstStyle>
            <a:lvl1pPr marL="342900" indent="-342900">
              <a:buFontTx/>
              <a:buBlip>
                <a:blip r:embed="rId2"/>
              </a:buBlip>
              <a:defRPr sz="2400"/>
            </a:lvl1pPr>
            <a:lvl2pPr marL="742950" indent="-285750">
              <a:buFont typeface="Arial" panose="020B0604020202020204" pitchFamily="34" charset="0"/>
              <a:buChar char="•"/>
              <a:defRPr sz="2000" baseline="0"/>
            </a:lvl2pPr>
            <a:lvl3pPr marL="1143000" marR="0" indent="-228600" algn="l" defTabSz="457200" rtl="0" eaLnBrk="1" fontAlgn="base" latinLnBrk="0" hangingPunct="1">
              <a:lnSpc>
                <a:spcPct val="100000"/>
              </a:lnSpc>
              <a:spcBef>
                <a:spcPct val="20000"/>
              </a:spcBef>
              <a:spcAft>
                <a:spcPct val="0"/>
              </a:spcAft>
              <a:buClrTx/>
              <a:buSzTx/>
              <a:buFont typeface="Courier New" panose="02070309020205020404" pitchFamily="49" charset="0"/>
              <a:buChar char="o"/>
              <a:tabLst/>
              <a:defRPr sz="2000" baseline="0"/>
            </a:lvl3pPr>
          </a:lstStyle>
          <a:p>
            <a:pPr lvl="0"/>
            <a:r>
              <a:rPr lang="en-US"/>
              <a:t>Click to edit Master text styles</a:t>
            </a:r>
          </a:p>
          <a:p>
            <a:pPr lvl="1"/>
            <a:r>
              <a:rPr lang="en-US"/>
              <a:t>Second level</a:t>
            </a:r>
          </a:p>
          <a:p>
            <a:pPr lvl="2"/>
            <a:r>
              <a:rPr lang="en-US"/>
              <a:t>Third level</a:t>
            </a:r>
          </a:p>
          <a:p>
            <a:pPr lvl="3"/>
            <a:r>
              <a:rPr lang="en-US"/>
              <a:t>Fourth level</a:t>
            </a:r>
          </a:p>
        </p:txBody>
      </p:sp>
      <p:sp>
        <p:nvSpPr>
          <p:cNvPr id="2" name="Title 1"/>
          <p:cNvSpPr>
            <a:spLocks noGrp="1"/>
          </p:cNvSpPr>
          <p:nvPr>
            <p:ph type="title"/>
          </p:nvPr>
        </p:nvSpPr>
        <p:spPr>
          <a:xfrm>
            <a:off x="677332" y="130630"/>
            <a:ext cx="10799235" cy="927463"/>
          </a:xfrm>
        </p:spPr>
        <p:txBody>
          <a:bodyPr/>
          <a:lstStyle>
            <a:lvl1pPr>
              <a:defRPr/>
            </a:lvl1pPr>
          </a:lstStyle>
          <a:p>
            <a:r>
              <a:rPr lang="en-US"/>
              <a:t>Click to edit Master title style</a:t>
            </a:r>
            <a:endParaRPr lang="en-GB" dirty="0"/>
          </a:p>
        </p:txBody>
      </p:sp>
      <p:sp>
        <p:nvSpPr>
          <p:cNvPr id="4" name="Slide Number Placeholder 5">
            <a:extLst>
              <a:ext uri="{FF2B5EF4-FFF2-40B4-BE49-F238E27FC236}">
                <a16:creationId xmlns:a16="http://schemas.microsoft.com/office/drawing/2014/main" id="{826B35A7-BC06-4C62-AA15-13A4C4F6903A}"/>
              </a:ext>
            </a:extLst>
          </p:cNvPr>
          <p:cNvSpPr>
            <a:spLocks noGrp="1"/>
          </p:cNvSpPr>
          <p:nvPr>
            <p:ph type="sldNum" sz="quarter" idx="16"/>
          </p:nvPr>
        </p:nvSpPr>
        <p:spPr/>
        <p:txBody>
          <a:bodyPr/>
          <a:lstStyle>
            <a:lvl1pPr defTabSz="914400" eaLnBrk="1" fontAlgn="auto" hangingPunct="1">
              <a:spcBef>
                <a:spcPts val="0"/>
              </a:spcBef>
              <a:spcAft>
                <a:spcPts val="0"/>
              </a:spcAft>
              <a:defRPr>
                <a:ea typeface="+mn-ea"/>
              </a:defRPr>
            </a:lvl1pPr>
          </a:lstStyle>
          <a:p>
            <a:pPr>
              <a:defRPr/>
            </a:pPr>
            <a:r>
              <a:rPr lang="en-US" altLang="en-US"/>
              <a:t> Slide </a:t>
            </a:r>
            <a:fld id="{C4B52FDC-B5D8-47BD-8B12-5A48419EE3AB}" type="slidenum">
              <a:rPr lang="en-US" altLang="en-US"/>
              <a:pPr>
                <a:defRPr/>
              </a:pPr>
              <a:t>‹#›</a:t>
            </a:fld>
            <a:endParaRPr lang="en-US" altLang="en-US"/>
          </a:p>
        </p:txBody>
      </p:sp>
      <p:sp>
        <p:nvSpPr>
          <p:cNvPr id="5" name="Footer Placeholder 1">
            <a:extLst>
              <a:ext uri="{FF2B5EF4-FFF2-40B4-BE49-F238E27FC236}">
                <a16:creationId xmlns:a16="http://schemas.microsoft.com/office/drawing/2014/main" id="{96B5CF85-62AE-4573-9AD4-F4E29A74DD03}"/>
              </a:ext>
            </a:extLst>
          </p:cNvPr>
          <p:cNvSpPr>
            <a:spLocks noGrp="1"/>
          </p:cNvSpPr>
          <p:nvPr>
            <p:ph type="ftr" sz="quarter" idx="17"/>
          </p:nvPr>
        </p:nvSpPr>
        <p:spPr/>
        <p:txBody>
          <a:bodyPr/>
          <a:lstStyle>
            <a:lvl1pPr defTabSz="914400" fontAlgn="auto">
              <a:spcBef>
                <a:spcPts val="0"/>
              </a:spcBef>
              <a:spcAft>
                <a:spcPts val="0"/>
              </a:spcAft>
              <a:defRPr>
                <a:ea typeface="+mn-ea"/>
              </a:defRPr>
            </a:lvl1pPr>
          </a:lstStyle>
          <a:p>
            <a:pPr>
              <a:defRPr/>
            </a:pPr>
            <a:r>
              <a:rPr lang="en-US" altLang="en-US"/>
              <a:t>© The Key Support Services Ltd</a:t>
            </a:r>
            <a:endParaRPr lang="en-GB" sz="1200">
              <a:solidFill>
                <a:srgbClr val="12263F">
                  <a:tint val="75000"/>
                </a:srgbClr>
              </a:solidFill>
              <a:latin typeface="Calibri" panose="020F0502020204030204" pitchFamily="34" charset="0"/>
            </a:endParaRPr>
          </a:p>
        </p:txBody>
      </p:sp>
    </p:spTree>
    <p:extLst>
      <p:ext uri="{BB962C8B-B14F-4D97-AF65-F5344CB8AC3E}">
        <p14:creationId xmlns:p14="http://schemas.microsoft.com/office/powerpoint/2010/main" val="281373283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915B7-3520-6642-A5B3-0D43A7BD9EB1}" type="datetimeFigureOut">
              <a:rPr lang="en-US" smtClean="0"/>
              <a:t>2/27/2024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B26BE96-C26F-494C-A240-D526A134E3D4}" type="slidenum">
              <a:rPr lang="en-US" smtClean="0"/>
              <a:t>‹#›</a:t>
            </a:fld>
            <a:endParaRPr lang="en-US"/>
          </a:p>
        </p:txBody>
      </p:sp>
    </p:spTree>
    <p:extLst>
      <p:ext uri="{BB962C8B-B14F-4D97-AF65-F5344CB8AC3E}">
        <p14:creationId xmlns:p14="http://schemas.microsoft.com/office/powerpoint/2010/main" val="358002111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915B7-3520-6642-A5B3-0D43A7BD9EB1}" type="datetimeFigureOut">
              <a:rPr lang="en-US" smtClean="0"/>
              <a:t>2/27/2024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B26BE96-C26F-494C-A240-D526A134E3D4}" type="slidenum">
              <a:rPr lang="en-US" smtClean="0"/>
              <a:t>‹#›</a:t>
            </a:fld>
            <a:endParaRPr lang="en-US"/>
          </a:p>
        </p:txBody>
      </p:sp>
    </p:spTree>
    <p:extLst>
      <p:ext uri="{BB962C8B-B14F-4D97-AF65-F5344CB8AC3E}">
        <p14:creationId xmlns:p14="http://schemas.microsoft.com/office/powerpoint/2010/main" val="316790713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915B7-3520-6642-A5B3-0D43A7BD9EB1}" type="datetimeFigureOut">
              <a:rPr lang="en-US" smtClean="0"/>
              <a:t>2/27/2024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B26BE96-C26F-494C-A240-D526A134E3D4}" type="slidenum">
              <a:rPr lang="en-US" smtClean="0"/>
              <a:t>‹#›</a:t>
            </a:fld>
            <a:endParaRPr lang="en-US"/>
          </a:p>
        </p:txBody>
      </p:sp>
    </p:spTree>
    <p:extLst>
      <p:ext uri="{BB962C8B-B14F-4D97-AF65-F5344CB8AC3E}">
        <p14:creationId xmlns:p14="http://schemas.microsoft.com/office/powerpoint/2010/main" val="92447430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915B7-3520-6642-A5B3-0D43A7BD9EB1}" type="datetimeFigureOut">
              <a:rPr lang="en-US" smtClean="0"/>
              <a:t>2/27/2024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B26BE96-C26F-494C-A240-D526A134E3D4}" type="slidenum">
              <a:rPr lang="en-US" smtClean="0"/>
              <a:t>‹#›</a:t>
            </a:fld>
            <a:endParaRPr lang="en-US"/>
          </a:p>
        </p:txBody>
      </p:sp>
    </p:spTree>
    <p:extLst>
      <p:ext uri="{BB962C8B-B14F-4D97-AF65-F5344CB8AC3E}">
        <p14:creationId xmlns:p14="http://schemas.microsoft.com/office/powerpoint/2010/main" val="142941137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915B7-3520-6642-A5B3-0D43A7BD9EB1}" type="datetimeFigureOut">
              <a:rPr lang="en-US" smtClean="0"/>
              <a:t>2/27/2024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B26BE96-C26F-494C-A240-D526A134E3D4}" type="slidenum">
              <a:rPr lang="en-US" smtClean="0"/>
              <a:t>‹#›</a:t>
            </a:fld>
            <a:endParaRPr lang="en-US"/>
          </a:p>
        </p:txBody>
      </p:sp>
    </p:spTree>
    <p:extLst>
      <p:ext uri="{BB962C8B-B14F-4D97-AF65-F5344CB8AC3E}">
        <p14:creationId xmlns:p14="http://schemas.microsoft.com/office/powerpoint/2010/main" val="305123571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915B7-3520-6642-A5B3-0D43A7BD9EB1}" type="datetimeFigureOut">
              <a:rPr lang="en-US" smtClean="0"/>
              <a:t>2/27/2024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B26BE96-C26F-494C-A240-D526A134E3D4}" type="slidenum">
              <a:rPr lang="en-US" smtClean="0"/>
              <a:t>‹#›</a:t>
            </a:fld>
            <a:endParaRPr lang="en-US"/>
          </a:p>
        </p:txBody>
      </p:sp>
    </p:spTree>
    <p:extLst>
      <p:ext uri="{BB962C8B-B14F-4D97-AF65-F5344CB8AC3E}">
        <p14:creationId xmlns:p14="http://schemas.microsoft.com/office/powerpoint/2010/main" val="261051951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915B7-3520-6642-A5B3-0D43A7BD9EB1}" type="datetimeFigureOut">
              <a:rPr lang="en-US" smtClean="0"/>
              <a:t>2/27/2024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B26BE96-C26F-494C-A240-D526A134E3D4}" type="slidenum">
              <a:rPr lang="en-US" smtClean="0"/>
              <a:t>‹#›</a:t>
            </a:fld>
            <a:endParaRPr lang="en-US"/>
          </a:p>
        </p:txBody>
      </p:sp>
    </p:spTree>
    <p:extLst>
      <p:ext uri="{BB962C8B-B14F-4D97-AF65-F5344CB8AC3E}">
        <p14:creationId xmlns:p14="http://schemas.microsoft.com/office/powerpoint/2010/main" val="296988114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61915B7-3520-6642-A5B3-0D43A7BD9EB1}" type="datetimeFigureOut">
              <a:rPr lang="en-US" smtClean="0"/>
              <a:t>2/27/2024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B26BE96-C26F-494C-A240-D526A134E3D4}" type="slidenum">
              <a:rPr lang="en-US" smtClean="0"/>
              <a:t>‹#›</a:t>
            </a:fld>
            <a:endParaRPr lang="en-US"/>
          </a:p>
        </p:txBody>
      </p:sp>
    </p:spTree>
    <p:extLst>
      <p:ext uri="{BB962C8B-B14F-4D97-AF65-F5344CB8AC3E}">
        <p14:creationId xmlns:p14="http://schemas.microsoft.com/office/powerpoint/2010/main" val="43783192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915B7-3520-6642-A5B3-0D43A7BD9EB1}" type="datetimeFigureOut">
              <a:rPr lang="en-US" smtClean="0"/>
              <a:t>2/27/2024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B26BE96-C26F-494C-A240-D526A134E3D4}" type="slidenum">
              <a:rPr lang="en-US" smtClean="0"/>
              <a:t>‹#›</a:t>
            </a:fld>
            <a:endParaRPr lang="en-US"/>
          </a:p>
        </p:txBody>
      </p:sp>
    </p:spTree>
    <p:extLst>
      <p:ext uri="{BB962C8B-B14F-4D97-AF65-F5344CB8AC3E}">
        <p14:creationId xmlns:p14="http://schemas.microsoft.com/office/powerpoint/2010/main" val="391788839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915B7-3520-6642-A5B3-0D43A7BD9EB1}" type="datetimeFigureOut">
              <a:rPr lang="en-US" smtClean="0"/>
              <a:t>2/27/2024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B26BE96-C26F-494C-A240-D526A134E3D4}" type="slidenum">
              <a:rPr lang="en-US" smtClean="0"/>
              <a:t>‹#›</a:t>
            </a:fld>
            <a:endParaRPr lang="en-US"/>
          </a:p>
        </p:txBody>
      </p:sp>
    </p:spTree>
    <p:extLst>
      <p:ext uri="{BB962C8B-B14F-4D97-AF65-F5344CB8AC3E}">
        <p14:creationId xmlns:p14="http://schemas.microsoft.com/office/powerpoint/2010/main" val="22308118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915B7-3520-6642-A5B3-0D43A7BD9EB1}" type="datetimeFigureOut">
              <a:rPr lang="en-US" smtClean="0"/>
              <a:t>2/27/2024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B26BE96-C26F-494C-A240-D526A134E3D4}" type="slidenum">
              <a:rPr lang="en-US" smtClean="0"/>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81582223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915B7-3520-6642-A5B3-0D43A7BD9EB1}" type="datetimeFigureOut">
              <a:rPr lang="en-US" smtClean="0"/>
              <a:t>2/27/2024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B26BE96-C26F-494C-A240-D526A134E3D4}" type="slidenum">
              <a:rPr lang="en-US" smtClean="0"/>
              <a:t>‹#›</a:t>
            </a:fld>
            <a:endParaRPr lang="en-US"/>
          </a:p>
        </p:txBody>
      </p:sp>
    </p:spTree>
    <p:extLst>
      <p:ext uri="{BB962C8B-B14F-4D97-AF65-F5344CB8AC3E}">
        <p14:creationId xmlns:p14="http://schemas.microsoft.com/office/powerpoint/2010/main" val="309577865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915B7-3520-6642-A5B3-0D43A7BD9EB1}" type="datetimeFigureOut">
              <a:rPr lang="en-US" smtClean="0"/>
              <a:t>2/27/2024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B26BE96-C26F-494C-A240-D526A134E3D4}"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66553737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915B7-3520-6642-A5B3-0D43A7BD9EB1}" type="datetimeFigureOut">
              <a:rPr lang="en-US" smtClean="0"/>
              <a:t>2/27/2024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B26BE96-C26F-494C-A240-D526A134E3D4}" type="slidenum">
              <a:rPr lang="en-US" smtClean="0"/>
              <a:t>‹#›</a:t>
            </a:fld>
            <a:endParaRPr lang="en-US"/>
          </a:p>
        </p:txBody>
      </p:sp>
    </p:spTree>
    <p:extLst>
      <p:ext uri="{BB962C8B-B14F-4D97-AF65-F5344CB8AC3E}">
        <p14:creationId xmlns:p14="http://schemas.microsoft.com/office/powerpoint/2010/main" val="136662194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915B7-3520-6642-A5B3-0D43A7BD9EB1}" type="datetimeFigureOut">
              <a:rPr lang="en-US" smtClean="0"/>
              <a:t>2/27/2024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B26BE96-C26F-494C-A240-D526A134E3D4}" type="slidenum">
              <a:rPr lang="en-US" smtClean="0"/>
              <a:t>‹#›</a:t>
            </a:fld>
            <a:endParaRPr lang="en-US"/>
          </a:p>
        </p:txBody>
      </p:sp>
    </p:spTree>
    <p:extLst>
      <p:ext uri="{BB962C8B-B14F-4D97-AF65-F5344CB8AC3E}">
        <p14:creationId xmlns:p14="http://schemas.microsoft.com/office/powerpoint/2010/main" val="144141819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915B7-3520-6642-A5B3-0D43A7BD9EB1}" type="datetimeFigureOut">
              <a:rPr lang="en-US" smtClean="0"/>
              <a:t>2/27/2024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B26BE96-C26F-494C-A240-D526A134E3D4}" type="slidenum">
              <a:rPr lang="en-US" smtClean="0"/>
              <a:t>‹#›</a:t>
            </a:fld>
            <a:endParaRPr lang="en-US"/>
          </a:p>
        </p:txBody>
      </p:sp>
    </p:spTree>
    <p:extLst>
      <p:ext uri="{BB962C8B-B14F-4D97-AF65-F5344CB8AC3E}">
        <p14:creationId xmlns:p14="http://schemas.microsoft.com/office/powerpoint/2010/main" val="98703596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09800" y="4464028"/>
            <a:ext cx="9144000" cy="1194650"/>
          </a:xfrm>
        </p:spPr>
        <p:txBody>
          <a:bodyPr wrap="none" anchor="t">
            <a:normAutofit/>
          </a:bodyPr>
          <a:lstStyle>
            <a:lvl1pPr algn="r">
              <a:defRPr sz="7200" b="0" spc="-225">
                <a:gradFill flip="none" rotWithShape="1">
                  <a:gsLst>
                    <a:gs pos="32000">
                      <a:schemeClr val="tx1">
                        <a:lumMod val="89000"/>
                      </a:schemeClr>
                    </a:gs>
                    <a:gs pos="100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3" name="Subtitle 2"/>
          <p:cNvSpPr>
            <a:spLocks noGrp="1"/>
          </p:cNvSpPr>
          <p:nvPr>
            <p:ph type="subTitle" idx="1"/>
          </p:nvPr>
        </p:nvSpPr>
        <p:spPr>
          <a:xfrm>
            <a:off x="2209799" y="3829879"/>
            <a:ext cx="9144000" cy="618523"/>
          </a:xfrm>
        </p:spPr>
        <p:txBody>
          <a:bodyPr anchor="b">
            <a:normAutofit/>
          </a:bodyPr>
          <a:lstStyle>
            <a:lvl1pPr marL="0" indent="0" algn="r">
              <a:buNone/>
              <a:defRPr sz="24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B5C12DBC-0B81-4D65-ACC0-E96BF86BC1D8}" type="datetimeFigureOut">
              <a:rPr lang="en-GB" smtClean="0"/>
              <a:pPr/>
              <a:t>27/02/2024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2597883-48D6-4D9C-96F1-B24BEE2AF4FF}" type="slidenum">
              <a:rPr lang="en-GB" smtClean="0"/>
              <a:pPr/>
              <a:t>‹#›</a:t>
            </a:fld>
            <a:endParaRPr lang="en-GB"/>
          </a:p>
        </p:txBody>
      </p:sp>
    </p:spTree>
    <p:extLst>
      <p:ext uri="{BB962C8B-B14F-4D97-AF65-F5344CB8AC3E}">
        <p14:creationId xmlns:p14="http://schemas.microsoft.com/office/powerpoint/2010/main" val="36557187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8"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C12DBC-0B81-4D65-ACC0-E96BF86BC1D8}" type="datetimeFigureOut">
              <a:rPr lang="en-GB" smtClean="0"/>
              <a:pPr/>
              <a:t>27/02/2024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597883-48D6-4D9C-96F1-B24BEE2AF4FF}" type="slidenum">
              <a:rPr lang="en-GB" smtClean="0"/>
              <a:pPr/>
              <a:t>‹#›</a:t>
            </a:fld>
            <a:endParaRPr lang="en-GB"/>
          </a:p>
        </p:txBody>
      </p:sp>
    </p:spTree>
    <p:extLst>
      <p:ext uri="{BB962C8B-B14F-4D97-AF65-F5344CB8AC3E}">
        <p14:creationId xmlns:p14="http://schemas.microsoft.com/office/powerpoint/2010/main" val="4711953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Title 1"/>
          <p:cNvSpPr>
            <a:spLocks noGrp="1"/>
          </p:cNvSpPr>
          <p:nvPr>
            <p:ph type="ctrTitle"/>
          </p:nvPr>
        </p:nvSpPr>
        <p:spPr>
          <a:xfrm>
            <a:off x="854532" y="4464028"/>
            <a:ext cx="9144000" cy="1194650"/>
          </a:xfrm>
        </p:spPr>
        <p:txBody>
          <a:bodyPr wrap="none" anchor="t">
            <a:normAutofit/>
          </a:bodyPr>
          <a:lstStyle>
            <a:lvl1pPr algn="l">
              <a:defRPr sz="7200" b="0" spc="-225">
                <a:gradFill flip="none" rotWithShape="1">
                  <a:gsLst>
                    <a:gs pos="32000">
                      <a:schemeClr val="tx1">
                        <a:lumMod val="89000"/>
                      </a:schemeClr>
                    </a:gs>
                    <a:gs pos="0">
                      <a:schemeClr val="bg1">
                        <a:lumMod val="47000"/>
                        <a:lumOff val="53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8" name="Subtitle 2"/>
          <p:cNvSpPr>
            <a:spLocks noGrp="1"/>
          </p:cNvSpPr>
          <p:nvPr>
            <p:ph type="subTitle" idx="1"/>
          </p:nvPr>
        </p:nvSpPr>
        <p:spPr>
          <a:xfrm>
            <a:off x="854532" y="3829878"/>
            <a:ext cx="9144000" cy="617822"/>
          </a:xfrm>
        </p:spPr>
        <p:txBody>
          <a:bodyPr anchor="b">
            <a:normAutofit/>
          </a:bodyPr>
          <a:lstStyle>
            <a:lvl1pPr marL="0" indent="0" algn="l">
              <a:buNone/>
              <a:defRPr sz="24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5C12DBC-0B81-4D65-ACC0-E96BF86BC1D8}" type="datetimeFigureOut">
              <a:rPr lang="en-GB" smtClean="0"/>
              <a:pPr/>
              <a:t>27/02/2024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597883-48D6-4D9C-96F1-B24BEE2AF4FF}" type="slidenum">
              <a:rPr lang="en-GB" smtClean="0"/>
              <a:pPr/>
              <a:t>‹#›</a:t>
            </a:fld>
            <a:endParaRPr lang="en-GB"/>
          </a:p>
        </p:txBody>
      </p:sp>
    </p:spTree>
    <p:extLst>
      <p:ext uri="{BB962C8B-B14F-4D97-AF65-F5344CB8AC3E}">
        <p14:creationId xmlns:p14="http://schemas.microsoft.com/office/powerpoint/2010/main" val="22338300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20000" y="1825625"/>
            <a:ext cx="5025216"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19840" y="1825625"/>
            <a:ext cx="503396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5C12DBC-0B81-4D65-ACC0-E96BF86BC1D8}" type="datetimeFigureOut">
              <a:rPr lang="en-GB" smtClean="0"/>
              <a:pPr/>
              <a:t>27/02/2024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597883-48D6-4D9C-96F1-B24BEE2AF4FF}" type="slidenum">
              <a:rPr lang="en-GB" smtClean="0"/>
              <a:pPr/>
              <a:t>‹#›</a:t>
            </a:fld>
            <a:endParaRPr lang="en-GB"/>
          </a:p>
        </p:txBody>
      </p:sp>
    </p:spTree>
    <p:extLst>
      <p:ext uri="{BB962C8B-B14F-4D97-AF65-F5344CB8AC3E}">
        <p14:creationId xmlns:p14="http://schemas.microsoft.com/office/powerpoint/2010/main" val="8442545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20000" y="1681163"/>
            <a:ext cx="5025216" cy="823912"/>
          </a:xfrm>
        </p:spPr>
        <p:txBody>
          <a:bodyPr anchor="b">
            <a:normAutofit/>
          </a:bodyPr>
          <a:lstStyle>
            <a:lvl1pPr marL="0" indent="0">
              <a:buNone/>
              <a:defRPr sz="20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1120000" y="2505075"/>
            <a:ext cx="5025216"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19841" y="1681163"/>
            <a:ext cx="5035548" cy="823912"/>
          </a:xfrm>
        </p:spPr>
        <p:txBody>
          <a:bodyPr vert="horz" lIns="91440" tIns="45720" rIns="91440" bIns="45720" rtlCol="0" anchor="b">
            <a:normAutofit/>
          </a:bodyPr>
          <a:lstStyle>
            <a:lvl1pPr>
              <a:buNone/>
              <a:defRPr lang="en-US" sz="20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Edit Master text styles</a:t>
            </a:r>
          </a:p>
        </p:txBody>
      </p:sp>
      <p:sp>
        <p:nvSpPr>
          <p:cNvPr id="6" name="Content Placeholder 5"/>
          <p:cNvSpPr>
            <a:spLocks noGrp="1"/>
          </p:cNvSpPr>
          <p:nvPr>
            <p:ph sz="quarter" idx="4"/>
          </p:nvPr>
        </p:nvSpPr>
        <p:spPr>
          <a:xfrm>
            <a:off x="6319841" y="2505075"/>
            <a:ext cx="503554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5C12DBC-0B81-4D65-ACC0-E96BF86BC1D8}" type="datetimeFigureOut">
              <a:rPr lang="en-GB" smtClean="0"/>
              <a:pPr/>
              <a:t>27/02/2024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2597883-48D6-4D9C-96F1-B24BEE2AF4FF}" type="slidenum">
              <a:rPr lang="en-GB" smtClean="0"/>
              <a:pPr/>
              <a:t>‹#›</a:t>
            </a:fld>
            <a:endParaRPr lang="en-GB"/>
          </a:p>
        </p:txBody>
      </p:sp>
    </p:spTree>
    <p:extLst>
      <p:ext uri="{BB962C8B-B14F-4D97-AF65-F5344CB8AC3E}">
        <p14:creationId xmlns:p14="http://schemas.microsoft.com/office/powerpoint/2010/main" val="14370272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5C12DBC-0B81-4D65-ACC0-E96BF86BC1D8}" type="datetimeFigureOut">
              <a:rPr lang="en-GB" smtClean="0"/>
              <a:pPr/>
              <a:t>27/02/2024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2597883-48D6-4D9C-96F1-B24BEE2AF4FF}" type="slidenum">
              <a:rPr lang="en-GB" smtClean="0"/>
              <a:pPr/>
              <a:t>‹#›</a:t>
            </a:fld>
            <a:endParaRPr lang="en-GB"/>
          </a:p>
        </p:txBody>
      </p:sp>
    </p:spTree>
    <p:extLst>
      <p:ext uri="{BB962C8B-B14F-4D97-AF65-F5344CB8AC3E}">
        <p14:creationId xmlns:p14="http://schemas.microsoft.com/office/powerpoint/2010/main" val="24943557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C12DBC-0B81-4D65-ACC0-E96BF86BC1D8}" type="datetimeFigureOut">
              <a:rPr lang="en-GB" smtClean="0"/>
              <a:pPr/>
              <a:t>27/02/2024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2597883-48D6-4D9C-96F1-B24BEE2AF4FF}" type="slidenum">
              <a:rPr lang="en-GB" smtClean="0"/>
              <a:pPr/>
              <a:t>‹#›</a:t>
            </a:fld>
            <a:endParaRPr lang="en-GB"/>
          </a:p>
        </p:txBody>
      </p:sp>
    </p:spTree>
    <p:extLst>
      <p:ext uri="{BB962C8B-B14F-4D97-AF65-F5344CB8AC3E}">
        <p14:creationId xmlns:p14="http://schemas.microsoft.com/office/powerpoint/2010/main" val="10872905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5183188" y="987427"/>
            <a:ext cx="6172200" cy="48736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20001" y="2057400"/>
            <a:ext cx="3652025" cy="3811588"/>
          </a:xfrm>
        </p:spPr>
        <p:txBody>
          <a:bodyPr>
            <a:normAutofit/>
          </a:bodyPr>
          <a:lstStyle>
            <a:lvl1pPr marL="0" indent="0">
              <a:buNone/>
              <a:defRPr sz="14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B5C12DBC-0B81-4D65-ACC0-E96BF86BC1D8}" type="datetimeFigureOut">
              <a:rPr lang="en-GB" smtClean="0"/>
              <a:pPr/>
              <a:t>27/02/2024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597883-48D6-4D9C-96F1-B24BEE2AF4FF}" type="slidenum">
              <a:rPr lang="en-GB" smtClean="0"/>
              <a:pPr/>
              <a:t>‹#›</a:t>
            </a:fld>
            <a:endParaRPr lang="en-GB"/>
          </a:p>
        </p:txBody>
      </p:sp>
    </p:spTree>
    <p:extLst>
      <p:ext uri="{BB962C8B-B14F-4D97-AF65-F5344CB8AC3E}">
        <p14:creationId xmlns:p14="http://schemas.microsoft.com/office/powerpoint/2010/main" val="514960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7"/>
            <a:ext cx="6172200" cy="4873625"/>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1120001" y="2057400"/>
            <a:ext cx="3652025" cy="3811588"/>
          </a:xfrm>
        </p:spPr>
        <p:txBody>
          <a:bodyPr>
            <a:normAutofit/>
          </a:bodyPr>
          <a:lstStyle>
            <a:lvl1pPr marL="0" indent="0">
              <a:buNone/>
              <a:defRPr sz="14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B5C12DBC-0B81-4D65-ACC0-E96BF86BC1D8}" type="datetimeFigureOut">
              <a:rPr lang="en-GB" smtClean="0"/>
              <a:pPr/>
              <a:t>27/02/2024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597883-48D6-4D9C-96F1-B24BEE2AF4FF}" type="slidenum">
              <a:rPr lang="en-GB" smtClean="0"/>
              <a:pPr/>
              <a:t>‹#›</a:t>
            </a:fld>
            <a:endParaRPr lang="en-GB"/>
          </a:p>
        </p:txBody>
      </p:sp>
    </p:spTree>
    <p:extLst>
      <p:ext uri="{BB962C8B-B14F-4D97-AF65-F5344CB8AC3E}">
        <p14:creationId xmlns:p14="http://schemas.microsoft.com/office/powerpoint/2010/main" val="4177072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367162"/>
            <a:ext cx="10515600" cy="819355"/>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39788" y="987427"/>
            <a:ext cx="10515600" cy="3379735"/>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839789" y="5186516"/>
            <a:ext cx="10514012" cy="682472"/>
          </a:xfrm>
        </p:spPr>
        <p:txBody>
          <a:bodyPr/>
          <a:lstStyle>
            <a:lvl1pPr marL="0" indent="0">
              <a:buNone/>
              <a:defRPr sz="12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B5C12DBC-0B81-4D65-ACC0-E96BF86BC1D8}" type="datetimeFigureOut">
              <a:rPr lang="en-GB" smtClean="0"/>
              <a:pPr/>
              <a:t>27/02/2024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597883-48D6-4D9C-96F1-B24BEE2AF4FF}" type="slidenum">
              <a:rPr lang="en-GB" smtClean="0"/>
              <a:pPr/>
              <a:t>‹#›</a:t>
            </a:fld>
            <a:endParaRPr lang="en-GB"/>
          </a:p>
        </p:txBody>
      </p:sp>
    </p:spTree>
    <p:extLst>
      <p:ext uri="{BB962C8B-B14F-4D97-AF65-F5344CB8AC3E}">
        <p14:creationId xmlns:p14="http://schemas.microsoft.com/office/powerpoint/2010/main" val="153243784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3534344"/>
          </a:xfrm>
        </p:spPr>
        <p:txBody>
          <a:bodyPr anchor="ctr"/>
          <a:lstStyle>
            <a:lvl1pPr>
              <a:defRPr sz="2400"/>
            </a:lvl1pPr>
          </a:lstStyle>
          <a:p>
            <a:r>
              <a:rPr lang="en-US"/>
              <a:t>Click to edit Master title style</a:t>
            </a:r>
            <a:endParaRPr lang="en-US" dirty="0"/>
          </a:p>
        </p:txBody>
      </p:sp>
      <p:sp>
        <p:nvSpPr>
          <p:cNvPr id="4" name="Text Placeholder 3"/>
          <p:cNvSpPr>
            <a:spLocks noGrp="1"/>
          </p:cNvSpPr>
          <p:nvPr>
            <p:ph type="body" sz="half" idx="2"/>
          </p:nvPr>
        </p:nvSpPr>
        <p:spPr>
          <a:xfrm>
            <a:off x="839789" y="4489399"/>
            <a:ext cx="10514012" cy="1501826"/>
          </a:xfrm>
        </p:spPr>
        <p:txBody>
          <a:bodyPr anchor="ct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B5C12DBC-0B81-4D65-ACC0-E96BF86BC1D8}" type="datetimeFigureOut">
              <a:rPr lang="en-GB" smtClean="0"/>
              <a:pPr/>
              <a:t>27/02/2024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597883-48D6-4D9C-96F1-B24BEE2AF4FF}" type="slidenum">
              <a:rPr lang="en-GB" smtClean="0"/>
              <a:pPr/>
              <a:t>‹#›</a:t>
            </a:fld>
            <a:endParaRPr lang="en-GB"/>
          </a:p>
        </p:txBody>
      </p:sp>
    </p:spTree>
    <p:extLst>
      <p:ext uri="{BB962C8B-B14F-4D97-AF65-F5344CB8AC3E}">
        <p14:creationId xmlns:p14="http://schemas.microsoft.com/office/powerpoint/2010/main" val="35827335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365125"/>
            <a:ext cx="9302752" cy="2992904"/>
          </a:xfrm>
        </p:spPr>
        <p:txBody>
          <a:bodyPr anchor="ctr"/>
          <a:lstStyle>
            <a:lvl1pPr>
              <a:defRPr sz="3300"/>
            </a:lvl1pPr>
          </a:lstStyle>
          <a:p>
            <a:r>
              <a:rPr lang="en-US"/>
              <a:t>Click to edit Master title style</a:t>
            </a:r>
            <a:endParaRPr lang="en-US" dirty="0"/>
          </a:p>
        </p:txBody>
      </p:sp>
      <p:sp>
        <p:nvSpPr>
          <p:cNvPr id="12" name="Text Placeholder 3"/>
          <p:cNvSpPr>
            <a:spLocks noGrp="1"/>
          </p:cNvSpPr>
          <p:nvPr>
            <p:ph type="body" sz="half" idx="13"/>
          </p:nvPr>
        </p:nvSpPr>
        <p:spPr>
          <a:xfrm>
            <a:off x="1720645" y="3365557"/>
            <a:ext cx="8752299" cy="548968"/>
          </a:xfrm>
        </p:spPr>
        <p:txBody>
          <a:bodyPr anchor="t">
            <a:normAutofit/>
          </a:bodyPr>
          <a:lstStyle>
            <a:lvl1pPr marL="0" indent="0">
              <a:buNone/>
              <a:defRPr sz="105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4" name="Text Placeholder 3"/>
          <p:cNvSpPr>
            <a:spLocks noGrp="1"/>
          </p:cNvSpPr>
          <p:nvPr>
            <p:ph type="body" sz="half" idx="2"/>
          </p:nvPr>
        </p:nvSpPr>
        <p:spPr>
          <a:xfrm>
            <a:off x="838200" y="4501729"/>
            <a:ext cx="10512424" cy="1489496"/>
          </a:xfrm>
        </p:spPr>
        <p:txBody>
          <a:bodyPr anchor="ctr">
            <a:normAutofit/>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B5C12DBC-0B81-4D65-ACC0-E96BF86BC1D8}" type="datetimeFigureOut">
              <a:rPr lang="en-GB" smtClean="0"/>
              <a:pPr/>
              <a:t>27/02/2024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597883-48D6-4D9C-96F1-B24BEE2AF4FF}" type="slidenum">
              <a:rPr lang="en-GB" smtClean="0"/>
              <a:pPr/>
              <a:t>‹#›</a:t>
            </a:fld>
            <a:endParaRPr lang="en-GB"/>
          </a:p>
        </p:txBody>
      </p:sp>
      <p:sp>
        <p:nvSpPr>
          <p:cNvPr id="9" name="TextBox 8"/>
          <p:cNvSpPr txBox="1"/>
          <p:nvPr/>
        </p:nvSpPr>
        <p:spPr>
          <a:xfrm>
            <a:off x="1111044" y="786824"/>
            <a:ext cx="609600" cy="584776"/>
          </a:xfrm>
          <a:prstGeom prst="rect">
            <a:avLst/>
          </a:prstGeom>
        </p:spPr>
        <p:txBody>
          <a:bodyPr vert="horz" lIns="68580" tIns="34290" rIns="68580" bIns="3429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6000" dirty="0">
                <a:solidFill>
                  <a:schemeClr val="tx1"/>
                </a:solidFill>
                <a:effectLst/>
              </a:rPr>
              <a:t>“</a:t>
            </a:r>
          </a:p>
        </p:txBody>
      </p:sp>
      <p:sp>
        <p:nvSpPr>
          <p:cNvPr id="10" name="TextBox 9"/>
          <p:cNvSpPr txBox="1"/>
          <p:nvPr/>
        </p:nvSpPr>
        <p:spPr>
          <a:xfrm>
            <a:off x="10437812" y="2743200"/>
            <a:ext cx="609600" cy="584776"/>
          </a:xfrm>
          <a:prstGeom prst="rect">
            <a:avLst/>
          </a:prstGeom>
        </p:spPr>
        <p:txBody>
          <a:bodyPr vert="horz" lIns="68580" tIns="34290" rIns="68580" bIns="3429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6000" dirty="0">
                <a:solidFill>
                  <a:schemeClr val="tx1"/>
                </a:solidFill>
                <a:effectLst/>
              </a:rPr>
              <a:t>”</a:t>
            </a:r>
          </a:p>
        </p:txBody>
      </p:sp>
    </p:spTree>
    <p:extLst>
      <p:ext uri="{BB962C8B-B14F-4D97-AF65-F5344CB8AC3E}">
        <p14:creationId xmlns:p14="http://schemas.microsoft.com/office/powerpoint/2010/main" val="67151930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39788" y="2326969"/>
            <a:ext cx="10515600" cy="2511835"/>
          </a:xfrm>
        </p:spPr>
        <p:txBody>
          <a:bodyPr anchor="b">
            <a:normAutofit/>
          </a:bodyPr>
          <a:lstStyle>
            <a:lvl1pPr>
              <a:defRPr sz="4050"/>
            </a:lvl1pPr>
          </a:lstStyle>
          <a:p>
            <a:r>
              <a:rPr lang="en-US"/>
              <a:t>Click to edit Master title style</a:t>
            </a:r>
            <a:endParaRPr lang="en-US" dirty="0"/>
          </a:p>
        </p:txBody>
      </p:sp>
      <p:sp>
        <p:nvSpPr>
          <p:cNvPr id="4" name="Text Placeholder 3"/>
          <p:cNvSpPr>
            <a:spLocks noGrp="1"/>
          </p:cNvSpPr>
          <p:nvPr>
            <p:ph type="body" sz="half" idx="2"/>
          </p:nvPr>
        </p:nvSpPr>
        <p:spPr>
          <a:xfrm>
            <a:off x="839789" y="4850581"/>
            <a:ext cx="10514012" cy="1140644"/>
          </a:xfrm>
        </p:spPr>
        <p:txBody>
          <a:bodyPr anchor="t"/>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B5C12DBC-0B81-4D65-ACC0-E96BF86BC1D8}" type="datetimeFigureOut">
              <a:rPr lang="en-GB" smtClean="0"/>
              <a:pPr/>
              <a:t>27/02/2024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597883-48D6-4D9C-96F1-B24BEE2AF4FF}" type="slidenum">
              <a:rPr lang="en-GB" smtClean="0"/>
              <a:pPr/>
              <a:t>‹#›</a:t>
            </a:fld>
            <a:endParaRPr lang="en-GB"/>
          </a:p>
        </p:txBody>
      </p:sp>
    </p:spTree>
    <p:extLst>
      <p:ext uri="{BB962C8B-B14F-4D97-AF65-F5344CB8AC3E}">
        <p14:creationId xmlns:p14="http://schemas.microsoft.com/office/powerpoint/2010/main" val="17405563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838200" y="365127"/>
            <a:ext cx="10515600"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1337281" y="1885950"/>
            <a:ext cx="2946867" cy="576262"/>
          </a:xfrm>
        </p:spPr>
        <p:txBody>
          <a:bodyPr anchor="b">
            <a:noAutofit/>
          </a:bodyPr>
          <a:lstStyle>
            <a:lvl1pPr marL="0" indent="0">
              <a:buNone/>
              <a:defRPr sz="18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8" name="Text Placeholder 3"/>
          <p:cNvSpPr>
            <a:spLocks noGrp="1"/>
          </p:cNvSpPr>
          <p:nvPr>
            <p:ph type="body" sz="half" idx="15"/>
          </p:nvPr>
        </p:nvSpPr>
        <p:spPr>
          <a:xfrm>
            <a:off x="1356798" y="2571750"/>
            <a:ext cx="2927351" cy="3589338"/>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Edit Master text styles</a:t>
            </a:r>
          </a:p>
        </p:txBody>
      </p:sp>
      <p:sp>
        <p:nvSpPr>
          <p:cNvPr id="9" name="Text Placeholder 4"/>
          <p:cNvSpPr>
            <a:spLocks noGrp="1"/>
          </p:cNvSpPr>
          <p:nvPr>
            <p:ph type="body" sz="quarter" idx="3"/>
          </p:nvPr>
        </p:nvSpPr>
        <p:spPr>
          <a:xfrm>
            <a:off x="4587996" y="1885950"/>
            <a:ext cx="2936241" cy="576262"/>
          </a:xfrm>
        </p:spPr>
        <p:txBody>
          <a:bodyPr vert="horz" lIns="91440" tIns="45720" rIns="91440" bIns="45720" rtlCol="0" anchor="b">
            <a:noAutofit/>
          </a:bodyPr>
          <a:lstStyle>
            <a:lvl1pPr>
              <a:buNone/>
              <a:defRPr lang="en-US" sz="18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Edit Master text styles</a:t>
            </a:r>
          </a:p>
        </p:txBody>
      </p:sp>
      <p:sp>
        <p:nvSpPr>
          <p:cNvPr id="10" name="Text Placeholder 3"/>
          <p:cNvSpPr>
            <a:spLocks noGrp="1"/>
          </p:cNvSpPr>
          <p:nvPr>
            <p:ph type="body" sz="half" idx="16"/>
          </p:nvPr>
        </p:nvSpPr>
        <p:spPr>
          <a:xfrm>
            <a:off x="4577441" y="2571750"/>
            <a:ext cx="2946795" cy="3589338"/>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Edit Master text styles</a:t>
            </a:r>
          </a:p>
        </p:txBody>
      </p:sp>
      <p:sp>
        <p:nvSpPr>
          <p:cNvPr id="11" name="Text Placeholder 4"/>
          <p:cNvSpPr>
            <a:spLocks noGrp="1"/>
          </p:cNvSpPr>
          <p:nvPr>
            <p:ph type="body" sz="quarter" idx="13"/>
          </p:nvPr>
        </p:nvSpPr>
        <p:spPr>
          <a:xfrm>
            <a:off x="7829037" y="1885950"/>
            <a:ext cx="2932113" cy="576262"/>
          </a:xfrm>
        </p:spPr>
        <p:txBody>
          <a:bodyPr vert="horz" lIns="91440" tIns="45720" rIns="91440" bIns="45720" rtlCol="0" anchor="b">
            <a:noAutofit/>
          </a:bodyPr>
          <a:lstStyle>
            <a:lvl1pPr>
              <a:buNone/>
              <a:defRPr lang="en-US" sz="1800" b="0" dirty="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Edit Master text styles</a:t>
            </a:r>
          </a:p>
        </p:txBody>
      </p:sp>
      <p:sp>
        <p:nvSpPr>
          <p:cNvPr id="12" name="Text Placeholder 3"/>
          <p:cNvSpPr>
            <a:spLocks noGrp="1"/>
          </p:cNvSpPr>
          <p:nvPr>
            <p:ph type="body" sz="half" idx="17"/>
          </p:nvPr>
        </p:nvSpPr>
        <p:spPr>
          <a:xfrm>
            <a:off x="7829037" y="2571750"/>
            <a:ext cx="2932113" cy="3589338"/>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Edit Master text styles</a:t>
            </a:r>
          </a:p>
        </p:txBody>
      </p:sp>
      <p:sp>
        <p:nvSpPr>
          <p:cNvPr id="3" name="Date Placeholder 2"/>
          <p:cNvSpPr>
            <a:spLocks noGrp="1"/>
          </p:cNvSpPr>
          <p:nvPr>
            <p:ph type="dt" sz="half" idx="10"/>
          </p:nvPr>
        </p:nvSpPr>
        <p:spPr/>
        <p:txBody>
          <a:bodyPr/>
          <a:lstStyle/>
          <a:p>
            <a:fld id="{B5C12DBC-0B81-4D65-ACC0-E96BF86BC1D8}" type="datetimeFigureOut">
              <a:rPr lang="en-GB" smtClean="0"/>
              <a:pPr/>
              <a:t>27/02/2024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2597883-48D6-4D9C-96F1-B24BEE2AF4FF}" type="slidenum">
              <a:rPr lang="en-GB" smtClean="0"/>
              <a:pPr/>
              <a:t>‹#›</a:t>
            </a:fld>
            <a:endParaRPr lang="en-GB"/>
          </a:p>
        </p:txBody>
      </p:sp>
    </p:spTree>
    <p:extLst>
      <p:ext uri="{BB962C8B-B14F-4D97-AF65-F5344CB8AC3E}">
        <p14:creationId xmlns:p14="http://schemas.microsoft.com/office/powerpoint/2010/main" val="7612900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838200" y="365127"/>
            <a:ext cx="10515600"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332085" y="4297503"/>
            <a:ext cx="2940051" cy="576262"/>
          </a:xfrm>
        </p:spPr>
        <p:txBody>
          <a:bodyPr anchor="b">
            <a:noAutofit/>
          </a:bodyPr>
          <a:lstStyle>
            <a:lvl1pPr marL="0" indent="0">
              <a:buNone/>
              <a:defRPr sz="18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20" name="Picture Placeholder 2"/>
          <p:cNvSpPr>
            <a:spLocks noGrp="1" noChangeAspect="1"/>
          </p:cNvSpPr>
          <p:nvPr>
            <p:ph type="pic" idx="15"/>
          </p:nvPr>
        </p:nvSpPr>
        <p:spPr>
          <a:xfrm>
            <a:off x="1332085" y="2256354"/>
            <a:ext cx="2940051"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a:t>Click icon to add picture</a:t>
            </a:r>
            <a:endParaRPr lang="en-US" dirty="0"/>
          </a:p>
        </p:txBody>
      </p:sp>
      <p:sp>
        <p:nvSpPr>
          <p:cNvPr id="21" name="Text Placeholder 3"/>
          <p:cNvSpPr>
            <a:spLocks noGrp="1"/>
          </p:cNvSpPr>
          <p:nvPr>
            <p:ph type="body" sz="half" idx="18"/>
          </p:nvPr>
        </p:nvSpPr>
        <p:spPr>
          <a:xfrm>
            <a:off x="1332085" y="4873767"/>
            <a:ext cx="2940051" cy="659189"/>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Edit Master text styles</a:t>
            </a:r>
          </a:p>
        </p:txBody>
      </p:sp>
      <p:sp>
        <p:nvSpPr>
          <p:cNvPr id="22" name="Text Placeholder 4"/>
          <p:cNvSpPr>
            <a:spLocks noGrp="1"/>
          </p:cNvSpPr>
          <p:nvPr>
            <p:ph type="body" sz="quarter" idx="3"/>
          </p:nvPr>
        </p:nvSpPr>
        <p:spPr>
          <a:xfrm>
            <a:off x="4568998" y="4297503"/>
            <a:ext cx="2930525" cy="576262"/>
          </a:xfrm>
        </p:spPr>
        <p:txBody>
          <a:bodyPr anchor="b">
            <a:noAutofit/>
          </a:bodyPr>
          <a:lstStyle>
            <a:lvl1pPr marL="0" indent="0">
              <a:buNone/>
              <a:defRPr sz="18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23" name="Picture Placeholder 2"/>
          <p:cNvSpPr>
            <a:spLocks noGrp="1" noChangeAspect="1"/>
          </p:cNvSpPr>
          <p:nvPr>
            <p:ph type="pic" idx="21"/>
          </p:nvPr>
        </p:nvSpPr>
        <p:spPr>
          <a:xfrm>
            <a:off x="4568996" y="2256354"/>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a:t>Click icon to add picture</a:t>
            </a:r>
            <a:endParaRPr lang="en-US" dirty="0"/>
          </a:p>
        </p:txBody>
      </p:sp>
      <p:sp>
        <p:nvSpPr>
          <p:cNvPr id="24" name="Text Placeholder 3"/>
          <p:cNvSpPr>
            <a:spLocks noGrp="1"/>
          </p:cNvSpPr>
          <p:nvPr>
            <p:ph type="body" sz="half" idx="19"/>
          </p:nvPr>
        </p:nvSpPr>
        <p:spPr>
          <a:xfrm>
            <a:off x="4567645" y="4873766"/>
            <a:ext cx="2934407" cy="659189"/>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Edit Master text styles</a:t>
            </a:r>
          </a:p>
        </p:txBody>
      </p:sp>
      <p:sp>
        <p:nvSpPr>
          <p:cNvPr id="25" name="Text Placeholder 4"/>
          <p:cNvSpPr>
            <a:spLocks noGrp="1"/>
          </p:cNvSpPr>
          <p:nvPr>
            <p:ph type="body" sz="quarter" idx="13"/>
          </p:nvPr>
        </p:nvSpPr>
        <p:spPr>
          <a:xfrm>
            <a:off x="7804324" y="4297503"/>
            <a:ext cx="2932113" cy="576262"/>
          </a:xfrm>
        </p:spPr>
        <p:txBody>
          <a:bodyPr anchor="b">
            <a:noAutofit/>
          </a:bodyPr>
          <a:lstStyle>
            <a:lvl1pPr marL="0" indent="0">
              <a:buNone/>
              <a:defRPr sz="18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26" name="Picture Placeholder 2"/>
          <p:cNvSpPr>
            <a:spLocks noGrp="1" noChangeAspect="1"/>
          </p:cNvSpPr>
          <p:nvPr>
            <p:ph type="pic" idx="22"/>
          </p:nvPr>
        </p:nvSpPr>
        <p:spPr>
          <a:xfrm>
            <a:off x="7804322" y="2256354"/>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a:t>Click icon to add picture</a:t>
            </a:r>
            <a:endParaRPr lang="en-US" dirty="0"/>
          </a:p>
        </p:txBody>
      </p:sp>
      <p:sp>
        <p:nvSpPr>
          <p:cNvPr id="27" name="Text Placeholder 3"/>
          <p:cNvSpPr>
            <a:spLocks noGrp="1"/>
          </p:cNvSpPr>
          <p:nvPr>
            <p:ph type="body" sz="half" idx="20"/>
          </p:nvPr>
        </p:nvSpPr>
        <p:spPr>
          <a:xfrm>
            <a:off x="7804198" y="4873764"/>
            <a:ext cx="2935997" cy="659189"/>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Edit Master text styles</a:t>
            </a:r>
          </a:p>
        </p:txBody>
      </p:sp>
      <p:sp>
        <p:nvSpPr>
          <p:cNvPr id="3" name="Date Placeholder 2"/>
          <p:cNvSpPr>
            <a:spLocks noGrp="1"/>
          </p:cNvSpPr>
          <p:nvPr>
            <p:ph type="dt" sz="half" idx="10"/>
          </p:nvPr>
        </p:nvSpPr>
        <p:spPr/>
        <p:txBody>
          <a:bodyPr/>
          <a:lstStyle/>
          <a:p>
            <a:fld id="{B5C12DBC-0B81-4D65-ACC0-E96BF86BC1D8}" type="datetimeFigureOut">
              <a:rPr lang="en-GB" smtClean="0"/>
              <a:pPr/>
              <a:t>27/02/2024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2597883-48D6-4D9C-96F1-B24BEE2AF4FF}" type="slidenum">
              <a:rPr lang="en-GB" smtClean="0"/>
              <a:pPr/>
              <a:t>‹#›</a:t>
            </a:fld>
            <a:endParaRPr lang="en-GB"/>
          </a:p>
        </p:txBody>
      </p:sp>
    </p:spTree>
    <p:extLst>
      <p:ext uri="{BB962C8B-B14F-4D97-AF65-F5344CB8AC3E}">
        <p14:creationId xmlns:p14="http://schemas.microsoft.com/office/powerpoint/2010/main" val="219558694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C12DBC-0B81-4D65-ACC0-E96BF86BC1D8}" type="datetimeFigureOut">
              <a:rPr lang="en-GB" smtClean="0"/>
              <a:pPr/>
              <a:t>27/02/2024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597883-48D6-4D9C-96F1-B24BEE2AF4FF}" type="slidenum">
              <a:rPr lang="en-GB" smtClean="0"/>
              <a:pPr/>
              <a:t>‹#›</a:t>
            </a:fld>
            <a:endParaRPr lang="en-GB"/>
          </a:p>
        </p:txBody>
      </p:sp>
    </p:spTree>
    <p:extLst>
      <p:ext uri="{BB962C8B-B14F-4D97-AF65-F5344CB8AC3E}">
        <p14:creationId xmlns:p14="http://schemas.microsoft.com/office/powerpoint/2010/main" val="14677765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C12DBC-0B81-4D65-ACC0-E96BF86BC1D8}" type="datetimeFigureOut">
              <a:rPr lang="en-GB" smtClean="0"/>
              <a:pPr/>
              <a:t>27/02/2024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597883-48D6-4D9C-96F1-B24BEE2AF4FF}" type="slidenum">
              <a:rPr lang="en-GB" smtClean="0"/>
              <a:pPr/>
              <a:t>‹#›</a:t>
            </a:fld>
            <a:endParaRPr lang="en-GB"/>
          </a:p>
        </p:txBody>
      </p:sp>
    </p:spTree>
    <p:extLst>
      <p:ext uri="{BB962C8B-B14F-4D97-AF65-F5344CB8AC3E}">
        <p14:creationId xmlns:p14="http://schemas.microsoft.com/office/powerpoint/2010/main" val="41086310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theme" Target="../theme/theme2.xml"/><Relationship Id="rId2" Type="http://schemas.openxmlformats.org/officeDocument/2006/relationships/slideLayout" Target="../slideLayouts/slideLayout19.xml"/><Relationship Id="rId16" Type="http://schemas.openxmlformats.org/officeDocument/2006/relationships/slideLayout" Target="../slideLayouts/slideLayout33.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slideLayout" Target="../slideLayouts/slideLayout3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slideLayout" Target="../slideLayouts/slideLayout46.xml"/><Relationship Id="rId18" Type="http://schemas.openxmlformats.org/officeDocument/2006/relationships/theme" Target="../theme/theme3.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slideLayout" Target="../slideLayouts/slideLayout45.xml"/><Relationship Id="rId17" Type="http://schemas.openxmlformats.org/officeDocument/2006/relationships/slideLayout" Target="../slideLayouts/slideLayout50.xml"/><Relationship Id="rId2" Type="http://schemas.openxmlformats.org/officeDocument/2006/relationships/slideLayout" Target="../slideLayouts/slideLayout35.xml"/><Relationship Id="rId16" Type="http://schemas.openxmlformats.org/officeDocument/2006/relationships/slideLayout" Target="../slideLayouts/slideLayout49.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5" Type="http://schemas.openxmlformats.org/officeDocument/2006/relationships/slideLayout" Target="../slideLayouts/slideLayout4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slideLayout" Target="../slideLayouts/slideLayout4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0066"/>
        </a:solidFill>
        <a:effectLst/>
      </p:bgPr>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5CA5491-521C-427D-B0BA-CA3BD0896C99}" type="datetimeFigureOut">
              <a:rPr lang="en-GB" smtClean="0"/>
              <a:t>27/02/2024</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144E2A27-311E-44DF-968C-7E8E5356C2BE}" type="slidenum">
              <a:rPr lang="en-GB" smtClean="0"/>
              <a:t>‹#›</a:t>
            </a:fld>
            <a:endParaRPr lang="en-GB"/>
          </a:p>
        </p:txBody>
      </p:sp>
    </p:spTree>
    <p:extLst>
      <p:ext uri="{BB962C8B-B14F-4D97-AF65-F5344CB8AC3E}">
        <p14:creationId xmlns:p14="http://schemas.microsoft.com/office/powerpoint/2010/main" val="401720593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66"/>
        </a:solidFill>
        <a:effectLst/>
      </p:bgPr>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5CA5491-521C-427D-B0BA-CA3BD0896C99}" type="datetimeFigureOut">
              <a:rPr lang="en-GB" smtClean="0"/>
              <a:t>27/02/2024</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144E2A27-311E-44DF-968C-7E8E5356C2BE}" type="slidenum">
              <a:rPr lang="en-GB" smtClean="0"/>
              <a:t>‹#›</a:t>
            </a:fld>
            <a:endParaRPr lang="en-GB"/>
          </a:p>
        </p:txBody>
      </p:sp>
    </p:spTree>
    <p:extLst>
      <p:ext uri="{BB962C8B-B14F-4D97-AF65-F5344CB8AC3E}">
        <p14:creationId xmlns:p14="http://schemas.microsoft.com/office/powerpoint/2010/main" val="2705910465"/>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 id="214748370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000066"/>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20000" y="1825625"/>
            <a:ext cx="102338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9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B5C12DBC-0B81-4D65-ACC0-E96BF86BC1D8}" type="datetimeFigureOut">
              <a:rPr lang="en-GB" smtClean="0"/>
              <a:pPr/>
              <a:t>27/02/2024</a:t>
            </a:fld>
            <a:endParaRPr lang="en-GB"/>
          </a:p>
        </p:txBody>
      </p:sp>
      <p:sp>
        <p:nvSpPr>
          <p:cNvPr id="5" name="Footer Placeholder 4"/>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9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endParaRPr lang="en-GB"/>
          </a:p>
        </p:txBody>
      </p:sp>
      <p:sp>
        <p:nvSpPr>
          <p:cNvPr id="6" name="Slide Number Placeholder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9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D2597883-48D6-4D9C-96F1-B24BEE2AF4FF}" type="slidenum">
              <a:rPr lang="en-GB" smtClean="0"/>
              <a:pPr/>
              <a:t>‹#›</a:t>
            </a:fld>
            <a:endParaRPr lang="en-GB"/>
          </a:p>
        </p:txBody>
      </p:sp>
    </p:spTree>
    <p:extLst>
      <p:ext uri="{BB962C8B-B14F-4D97-AF65-F5344CB8AC3E}">
        <p14:creationId xmlns:p14="http://schemas.microsoft.com/office/powerpoint/2010/main" val="1107256346"/>
      </p:ext>
    </p:extLst>
  </p:cSld>
  <p:clrMap bg1="dk1" tx1="lt1" bg2="dk2" tx2="lt2" accent1="accent1" accent2="accent2" accent3="accent3" accent4="accent4" accent5="accent5" accent6="accent6" hlink="hlink" folHlink="folHlink"/>
  <p:sldLayoutIdLst>
    <p:sldLayoutId id="2147483708" r:id="rId1"/>
    <p:sldLayoutId id="2147483709" r:id="rId2"/>
    <p:sldLayoutId id="2147483710" r:id="rId3"/>
    <p:sldLayoutId id="2147483711" r:id="rId4"/>
    <p:sldLayoutId id="2147483712" r:id="rId5"/>
    <p:sldLayoutId id="2147483713" r:id="rId6"/>
    <p:sldLayoutId id="2147483714" r:id="rId7"/>
    <p:sldLayoutId id="2147483715" r:id="rId8"/>
    <p:sldLayoutId id="2147483716" r:id="rId9"/>
    <p:sldLayoutId id="2147483717" r:id="rId10"/>
    <p:sldLayoutId id="2147483718" r:id="rId11"/>
    <p:sldLayoutId id="2147483719" r:id="rId12"/>
    <p:sldLayoutId id="2147483720" r:id="rId13"/>
    <p:sldLayoutId id="2147483721" r:id="rId14"/>
    <p:sldLayoutId id="2147483722" r:id="rId15"/>
    <p:sldLayoutId id="2147483723" r:id="rId16"/>
    <p:sldLayoutId id="2147483724" r:id="rId17"/>
  </p:sldLayoutIdLst>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txStyles>
    <p:titleStyle>
      <a:lvl1pPr algn="l" defTabSz="685800" rtl="0" eaLnBrk="1" latinLnBrk="0" hangingPunct="1">
        <a:lnSpc>
          <a:spcPct val="90000"/>
        </a:lnSpc>
        <a:spcBef>
          <a:spcPct val="0"/>
        </a:spcBef>
        <a:buNone/>
        <a:defRPr sz="4400" b="0" kern="1200">
          <a:gradFill flip="none" rotWithShape="1">
            <a:gsLst>
              <a:gs pos="28000">
                <a:schemeClr val="tx1">
                  <a:lumMod val="93000"/>
                </a:schemeClr>
              </a:gs>
              <a:gs pos="0">
                <a:schemeClr val="bg1">
                  <a:lumMod val="25000"/>
                  <a:lumOff val="75000"/>
                </a:schemeClr>
              </a:gs>
              <a:gs pos="100000">
                <a:schemeClr val="tx2">
                  <a:lumMod val="0"/>
                  <a:lumOff val="100000"/>
                </a:schemeClr>
              </a:gs>
            </a:gsLst>
            <a:lin ang="4800000" scaled="0"/>
            <a:tileRect/>
          </a:gra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4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20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6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34.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pn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7.xml"/><Relationship Id="rId6" Type="http://schemas.openxmlformats.org/officeDocument/2006/relationships/image" Target="../media/image3.jpeg"/><Relationship Id="rId11" Type="http://schemas.openxmlformats.org/officeDocument/2006/relationships/image" Target="../media/image10.png"/><Relationship Id="rId5" Type="http://schemas.openxmlformats.org/officeDocument/2006/relationships/image" Target="../media/image2.png"/><Relationship Id="rId10" Type="http://schemas.openxmlformats.org/officeDocument/2006/relationships/image" Target="../media/image9.png"/><Relationship Id="rId4" Type="http://schemas.openxmlformats.org/officeDocument/2006/relationships/image" Target="../media/image5.png"/><Relationship Id="rId9"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7.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8" Type="http://schemas.openxmlformats.org/officeDocument/2006/relationships/hyperlink" Target="http://twitter.com/YoungMindsUK" TargetMode="External"/><Relationship Id="rId13" Type="http://schemas.openxmlformats.org/officeDocument/2006/relationships/image" Target="../media/image21.png"/><Relationship Id="rId3" Type="http://schemas.openxmlformats.org/officeDocument/2006/relationships/hyperlink" Target="http://www.facebook.com/group.php?gid=114977628530013#!/group.php?gid=114977628530013&amp;v=wall" TargetMode="External"/><Relationship Id="rId7" Type="http://schemas.openxmlformats.org/officeDocument/2006/relationships/image" Target="../media/image16.jpeg"/><Relationship Id="rId12" Type="http://schemas.openxmlformats.org/officeDocument/2006/relationships/image" Target="../media/image20.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15.jpeg"/><Relationship Id="rId11" Type="http://schemas.openxmlformats.org/officeDocument/2006/relationships/image" Target="../media/image19.png"/><Relationship Id="rId5" Type="http://schemas.openxmlformats.org/officeDocument/2006/relationships/image" Target="../media/image14.jpeg"/><Relationship Id="rId15" Type="http://schemas.openxmlformats.org/officeDocument/2006/relationships/image" Target="../media/image23.png"/><Relationship Id="rId10" Type="http://schemas.openxmlformats.org/officeDocument/2006/relationships/image" Target="../media/image18.jpg"/><Relationship Id="rId4" Type="http://schemas.openxmlformats.org/officeDocument/2006/relationships/image" Target="../media/image13.jpeg"/><Relationship Id="rId9" Type="http://schemas.openxmlformats.org/officeDocument/2006/relationships/image" Target="../media/image17.png"/><Relationship Id="rId14" Type="http://schemas.openxmlformats.org/officeDocument/2006/relationships/image" Target="../media/image22.png"/></Relationships>
</file>

<file path=ppt/slides/_rels/slide2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hyperlink" Target="https://www.google.co.uk/imgres?imgurl=https://thumbs.mic.com/ZjE4NGRlOGVjOSMvRTVIcjdUYlpRWG1TNWluMlhMUXBNX0JieEJRPS8yMDZ4MDo0ODk0eDIyNzAvODAweDQ1MC9maWx0ZXJzOmZvcm1hdChqcGVnKTpxdWFsaXR5KDgwKS9odHRwczovL3MzLmFtYXpvbmF3cy5jb20vcG9saWN5bWljLWltYWdlcy9tbHNtczVvOGVpcTRyYmo3dHd6dXN6d2F0dzQ3aGRicnp0N2JtaGNiZmlybXVvYXJkN2lxMXRka25xamtyb3g2LmpwZw.jpg&amp;imgrefurl=https://mic.com/articles/123894/if-perfume-commercials-were-actually-made-for-women-here-s-what-they-d-sound-like&amp;docid=59Oh4rY50mcjbM&amp;tbnid=tkB0RNwnFNwL_M:&amp;vet=10ahUKEwjTtKip0-DfAhXx2eAKHY25AR8QMwgpKAIwAg..i&amp;w=800&amp;h=450&amp;bih=521&amp;biw=1093&amp;q=perfume%20adverts%20sexy&amp;ved=0ahUKEwjTtKip0-DfAhXx2eAKHY25AR8QMwgpKAIwAg&amp;iact=mrc&amp;uact=8"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26.png"/><Relationship Id="rId4" Type="http://schemas.openxmlformats.org/officeDocument/2006/relationships/image" Target="../media/image25.jpeg"/></Relationships>
</file>

<file path=ppt/slides/_rels/slide31.xml.rels><?xml version="1.0" encoding="UTF-8" standalone="yes"?>
<Relationships xmlns="http://schemas.openxmlformats.org/package/2006/relationships"><Relationship Id="rId8" Type="http://schemas.microsoft.com/office/2007/relationships/hdphoto" Target="../media/hdphoto3.wdp"/><Relationship Id="rId3" Type="http://schemas.openxmlformats.org/officeDocument/2006/relationships/hyperlink" Target="https://www.google.co.uk/imgres?imgurl=https://i.ytimg.com/vi/l_9EJCyQ_uY/hqdefault.jpg&amp;imgrefurl=https://www.youtube.com/watch?v%3Dl_9EJCyQ_uY&amp;docid=d35kVGV9qIbf0M&amp;tbnid=u8NFATQoWiWRzM:&amp;vet=10ahUKEwjGz_2W1ODfAhXC5eAKHbnnBP0QMwg5KAEwAQ..i&amp;w=480&amp;h=360&amp;bih=521&amp;biw=1093&amp;q=east%20enders%20fights&amp;ved=0ahUKEwjGz_2W1ODfAhXC5eAKHbnnBP0QMwg5KAEwAQ&amp;iact=mrc&amp;uact=8" TargetMode="External"/><Relationship Id="rId7" Type="http://schemas.openxmlformats.org/officeDocument/2006/relationships/image" Target="../media/image28.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hyperlink" Target="https://www.google.co.uk/imgres?imgurl=https://hips.hearstapps.com/digitalspyuk.cdnds.net/10/40/soaps_sunday_hollyoaks.jpg&amp;imgrefurl=https://www.digitalspy.com/soaps/hollyoaks/a281473/2931-amber-and-finn-sleep-together/&amp;docid=YjOeJBDyaF6FuM&amp;tbnid=l3w4zNNMlbroRM:&amp;vet=10ahUKEwi-g9O61ODfAhUKnhQKHYTbCswQMwgxKAcwBw..i&amp;w=300&amp;h=225&amp;bih=521&amp;biw=1093&amp;q=hoolyoaks%20sex%20scene&amp;ved=0ahUKEwi-g9O61ODfAhUKnhQKHYTbCswQMwgxKAcwBw&amp;iact=mrc&amp;uact=8" TargetMode="External"/><Relationship Id="rId11" Type="http://schemas.microsoft.com/office/2007/relationships/hdphoto" Target="../media/hdphoto4.wdp"/><Relationship Id="rId5" Type="http://schemas.microsoft.com/office/2007/relationships/hdphoto" Target="../media/hdphoto2.wdp"/><Relationship Id="rId10" Type="http://schemas.openxmlformats.org/officeDocument/2006/relationships/image" Target="../media/image29.png"/><Relationship Id="rId4" Type="http://schemas.openxmlformats.org/officeDocument/2006/relationships/image" Target="../media/image27.png"/><Relationship Id="rId9" Type="http://schemas.openxmlformats.org/officeDocument/2006/relationships/hyperlink" Target="https://www.google.co.uk/imgres?imgurl=https://ichef.bbci.co.uk/images/ic/720x405/p053rprq.jpg&amp;imgrefurl=https://www.bbc.co.uk/news/entertainment-arts-40008026&amp;docid=mi8_MHGSp5hyFM&amp;tbnid=xLfN18gbDtPOqM:&amp;vet=10ahUKEwiutfDx1eDfAhX1DmMBHbRgD_EQMwg9KAMwAw..i&amp;w=720&amp;h=405&amp;bih=521&amp;biw=1093&amp;q=bbc%20news%20manchester%20bombing%20images&amp;ved=0ahUKEwiutfDx1eDfAhX1DmMBHbRgD_EQMwg9KAMwAw&amp;iact=mrc&amp;uact=8" TargetMode="External"/></Relationships>
</file>

<file path=ppt/slides/_rels/slide32.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30.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9.xml"/><Relationship Id="rId1" Type="http://schemas.openxmlformats.org/officeDocument/2006/relationships/slideLayout" Target="../slideLayouts/slideLayout21.xml"/><Relationship Id="rId5" Type="http://schemas.openxmlformats.org/officeDocument/2006/relationships/image" Target="../media/image33.emf"/><Relationship Id="rId4" Type="http://schemas.microsoft.com/office/2007/relationships/hdphoto" Target="../media/hdphoto5.wdp"/></Relationships>
</file>

<file path=ppt/slides/_rels/slide37.xml.rels><?xml version="1.0" encoding="UTF-8" standalone="yes"?>
<Relationships xmlns="http://schemas.openxmlformats.org/package/2006/relationships"><Relationship Id="rId3" Type="http://schemas.openxmlformats.org/officeDocument/2006/relationships/image" Target="../media/image34.jpg"/><Relationship Id="rId7" Type="http://schemas.openxmlformats.org/officeDocument/2006/relationships/image" Target="../media/image38.svg"/><Relationship Id="rId2" Type="http://schemas.openxmlformats.org/officeDocument/2006/relationships/notesSlide" Target="../notesSlides/notesSlide20.xml"/><Relationship Id="rId1" Type="http://schemas.openxmlformats.org/officeDocument/2006/relationships/slideLayout" Target="../slideLayouts/slideLayout21.xml"/><Relationship Id="rId6" Type="http://schemas.openxmlformats.org/officeDocument/2006/relationships/image" Target="../media/image37.png"/><Relationship Id="rId5" Type="http://schemas.openxmlformats.org/officeDocument/2006/relationships/image" Target="../media/image36.svg"/><Relationship Id="rId4" Type="http://schemas.openxmlformats.org/officeDocument/2006/relationships/image" Target="../media/image35.png"/></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4.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4.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4.xml"/></Relationships>
</file>

<file path=ppt/slides/_rels/slide4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a:xfrm>
            <a:off x="4390128" y="2373288"/>
            <a:ext cx="7379828" cy="1368152"/>
          </a:xfrm>
        </p:spPr>
        <p:txBody>
          <a:bodyPr>
            <a:normAutofit fontScale="90000"/>
          </a:bodyPr>
          <a:lstStyle/>
          <a:p>
            <a:r>
              <a:rPr lang="en-GB" sz="3600" dirty="0"/>
              <a:t> </a:t>
            </a:r>
            <a:br>
              <a:rPr lang="en-GB" sz="3600" dirty="0"/>
            </a:br>
            <a:r>
              <a:rPr lang="en-GB" sz="4900" dirty="0"/>
              <a:t>RHE Consultation 2023</a:t>
            </a:r>
            <a:br>
              <a:rPr lang="en-GB" sz="4900" dirty="0"/>
            </a:br>
            <a:r>
              <a:rPr lang="en-GB" sz="4900" dirty="0"/>
              <a:t>Relationship and Health Education at ACE</a:t>
            </a:r>
            <a:br>
              <a:rPr lang="en-GB" sz="3600" dirty="0"/>
            </a:br>
            <a:r>
              <a:rPr lang="en-GB" sz="3600" dirty="0"/>
              <a:t>  17</a:t>
            </a:r>
            <a:r>
              <a:rPr lang="en-GB" sz="3600" baseline="30000" dirty="0"/>
              <a:t>th</a:t>
            </a:r>
            <a:r>
              <a:rPr lang="en-GB" sz="3600" dirty="0"/>
              <a:t> May 2023</a:t>
            </a:r>
          </a:p>
        </p:txBody>
      </p:sp>
      <p:sp>
        <p:nvSpPr>
          <p:cNvPr id="3" name="Subtitle 2"/>
          <p:cNvSpPr>
            <a:spLocks noGrp="1"/>
          </p:cNvSpPr>
          <p:nvPr>
            <p:ph type="subTitle" idx="1"/>
          </p:nvPr>
        </p:nvSpPr>
        <p:spPr>
          <a:xfrm>
            <a:off x="8067367" y="4561739"/>
            <a:ext cx="3702589" cy="672480"/>
          </a:xfrm>
        </p:spPr>
        <p:txBody>
          <a:bodyPr>
            <a:normAutofit/>
          </a:bodyPr>
          <a:lstStyle/>
          <a:p>
            <a:endParaRPr lang="en-GB" dirty="0"/>
          </a:p>
        </p:txBody>
      </p:sp>
      <p:grpSp>
        <p:nvGrpSpPr>
          <p:cNvPr id="4" name="Group 3"/>
          <p:cNvGrpSpPr/>
          <p:nvPr/>
        </p:nvGrpSpPr>
        <p:grpSpPr>
          <a:xfrm>
            <a:off x="0" y="6209928"/>
            <a:ext cx="12192000" cy="648072"/>
            <a:chOff x="0" y="6209928"/>
            <a:chExt cx="10668000" cy="648072"/>
          </a:xfrm>
        </p:grpSpPr>
        <p:sp>
          <p:nvSpPr>
            <p:cNvPr id="5" name="Subtitle 2"/>
            <p:cNvSpPr txBox="1">
              <a:spLocks/>
            </p:cNvSpPr>
            <p:nvPr/>
          </p:nvSpPr>
          <p:spPr>
            <a:xfrm>
              <a:off x="0" y="6237312"/>
              <a:ext cx="10668000" cy="620688"/>
            </a:xfrm>
            <a:prstGeom prst="rect">
              <a:avLst/>
            </a:prstGeom>
            <a:solidFill>
              <a:schemeClr val="accent1">
                <a:lumMod val="60000"/>
                <a:lumOff val="40000"/>
              </a:schemeClr>
            </a:solidFill>
          </p:spPr>
          <p:txBody>
            <a:bodyPr vert="horz" lIns="91440" tIns="45720" rIns="91440" bIns="45720" rtlCol="0">
              <a:normAutofit/>
            </a:bodyPr>
            <a:lstStyle/>
            <a:p>
              <a:pPr marL="0" marR="0" lvl="0" indent="0" algn="ctr" defTabSz="914400" rtl="0" eaLnBrk="1" fontAlgn="auto" latinLnBrk="0" hangingPunct="1">
                <a:lnSpc>
                  <a:spcPct val="100000"/>
                </a:lnSpc>
                <a:spcBef>
                  <a:spcPct val="20000"/>
                </a:spcBef>
                <a:spcAft>
                  <a:spcPts val="0"/>
                </a:spcAft>
                <a:buClrTx/>
                <a:buSzTx/>
                <a:buFontTx/>
                <a:buNone/>
                <a:tabLst/>
                <a:defRPr/>
              </a:pPr>
              <a:r>
                <a:rPr kumimoji="0" lang="en-GB" sz="3200" b="0" i="0" u="none" strike="noStrike" kern="1200" cap="none" spc="0" normalizeH="0" baseline="0" noProof="0" dirty="0">
                  <a:ln>
                    <a:noFill/>
                  </a:ln>
                  <a:solidFill>
                    <a:srgbClr val="455F51"/>
                  </a:solidFill>
                  <a:effectLst/>
                  <a:uLnTx/>
                  <a:uFillTx/>
                  <a:latin typeface="Berlin Sans FB" pitchFamily="34" charset="0"/>
                  <a:ea typeface="+mn-ea"/>
                  <a:cs typeface="+mn-cs"/>
                </a:rPr>
                <a:t>       Altrincham Church of England Primary School</a:t>
              </a:r>
            </a:p>
          </p:txBody>
        </p:sp>
        <p:pic>
          <p:nvPicPr>
            <p:cNvPr id="6" name="Picture 2" descr="Image result for Altrincham CE primary"/>
            <p:cNvPicPr>
              <a:picLocks noChangeAspect="1" noChangeArrowheads="1"/>
            </p:cNvPicPr>
            <p:nvPr/>
          </p:nvPicPr>
          <p:blipFill>
            <a:blip r:embed="rId2" cstate="print"/>
            <a:srcRect/>
            <a:stretch>
              <a:fillRect/>
            </a:stretch>
          </p:blipFill>
          <p:spPr bwMode="auto">
            <a:xfrm>
              <a:off x="179512" y="6209928"/>
              <a:ext cx="648072" cy="648072"/>
            </a:xfrm>
            <a:prstGeom prst="rect">
              <a:avLst/>
            </a:prstGeom>
            <a:noFill/>
          </p:spPr>
        </p:pic>
      </p:gr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08599" y="177370"/>
            <a:ext cx="7164288" cy="2387534"/>
          </a:xfrm>
          <a:prstGeom prst="rect">
            <a:avLst/>
          </a:prstGeom>
        </p:spPr>
      </p:pic>
    </p:spTree>
    <p:extLst>
      <p:ext uri="{BB962C8B-B14F-4D97-AF65-F5344CB8AC3E}">
        <p14:creationId xmlns:p14="http://schemas.microsoft.com/office/powerpoint/2010/main" val="31043771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268" name="Text Placeholder 3">
            <a:extLst>
              <a:ext uri="{FF2B5EF4-FFF2-40B4-BE49-F238E27FC236}">
                <a16:creationId xmlns:a16="http://schemas.microsoft.com/office/drawing/2014/main" id="{153685DD-4D55-445A-AA3B-AF62B8F2ADB2}"/>
              </a:ext>
            </a:extLst>
          </p:cNvPr>
          <p:cNvSpPr>
            <a:spLocks noGrp="1"/>
          </p:cNvSpPr>
          <p:nvPr>
            <p:ph type="body" sz="quarter" idx="15"/>
          </p:nvPr>
        </p:nvSpPr>
        <p:spPr bwMode="auto">
          <a:xfrm>
            <a:off x="1257300" y="1508124"/>
            <a:ext cx="9736282" cy="3936711"/>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fontScale="55000" lnSpcReduction="20000"/>
          </a:bodyPr>
          <a:lstStyle/>
          <a:p>
            <a:pPr eaLnBrk="1" hangingPunct="1">
              <a:lnSpc>
                <a:spcPct val="120000"/>
              </a:lnSpc>
              <a:spcBef>
                <a:spcPts val="0"/>
              </a:spcBef>
              <a:defRPr/>
            </a:pPr>
            <a:r>
              <a:rPr lang="en-GB" altLang="en-US" sz="5100" dirty="0">
                <a:solidFill>
                  <a:schemeClr val="bg1"/>
                </a:solidFill>
                <a:latin typeface="Arial" panose="020B0604020202020204" pitchFamily="34" charset="0"/>
                <a:cs typeface="Arial" panose="020B0604020202020204" pitchFamily="34" charset="0"/>
              </a:rPr>
              <a:t>Explain the statutory changes to requirements for RSE which were implemented in September 2020</a:t>
            </a:r>
          </a:p>
          <a:p>
            <a:pPr>
              <a:lnSpc>
                <a:spcPct val="120000"/>
              </a:lnSpc>
              <a:spcBef>
                <a:spcPts val="0"/>
              </a:spcBef>
              <a:defRPr/>
            </a:pPr>
            <a:r>
              <a:rPr lang="en-GB" altLang="en-US" sz="5100" dirty="0">
                <a:solidFill>
                  <a:schemeClr val="bg1"/>
                </a:solidFill>
                <a:latin typeface="Arial" panose="020B0604020202020204" pitchFamily="34" charset="0"/>
                <a:cs typeface="Arial" panose="020B0604020202020204" pitchFamily="34" charset="0"/>
              </a:rPr>
              <a:t>Set out our vision for SRE with reference to our mission statement and values, and to previous consultation</a:t>
            </a:r>
          </a:p>
          <a:p>
            <a:pPr>
              <a:lnSpc>
                <a:spcPct val="120000"/>
              </a:lnSpc>
              <a:spcBef>
                <a:spcPts val="0"/>
              </a:spcBef>
              <a:defRPr/>
            </a:pPr>
            <a:r>
              <a:rPr lang="en-GB" altLang="en-US" sz="5100" dirty="0">
                <a:solidFill>
                  <a:schemeClr val="bg1"/>
                </a:solidFill>
                <a:latin typeface="Arial" panose="020B0604020202020204" pitchFamily="34" charset="0"/>
                <a:cs typeface="Arial" panose="020B0604020202020204" pitchFamily="34" charset="0"/>
              </a:rPr>
              <a:t>Gather views from current stakeholders on what our RSE curriculum should cover</a:t>
            </a:r>
          </a:p>
          <a:p>
            <a:pPr eaLnBrk="1" hangingPunct="1">
              <a:lnSpc>
                <a:spcPct val="120000"/>
              </a:lnSpc>
              <a:spcBef>
                <a:spcPts val="0"/>
              </a:spcBef>
              <a:defRPr/>
            </a:pPr>
            <a:r>
              <a:rPr lang="en-GB" altLang="en-US" sz="5100" dirty="0">
                <a:solidFill>
                  <a:schemeClr val="bg1"/>
                </a:solidFill>
                <a:latin typeface="Arial" panose="020B0604020202020204" pitchFamily="34" charset="0"/>
                <a:cs typeface="Arial" panose="020B0604020202020204" pitchFamily="34" charset="0"/>
              </a:rPr>
              <a:t>Explain how we have been delivering a bespoke curriculum to response to statutory changes, stakeholder views and, most importantly, the needs of our children</a:t>
            </a:r>
          </a:p>
          <a:p>
            <a:pPr marL="0" indent="0" eaLnBrk="1" hangingPunct="1">
              <a:buFontTx/>
              <a:buNone/>
              <a:defRPr/>
            </a:pPr>
            <a:endParaRPr lang="en-GB" altLang="en-US" dirty="0"/>
          </a:p>
        </p:txBody>
      </p:sp>
      <p:sp>
        <p:nvSpPr>
          <p:cNvPr id="10245" name="Title 4">
            <a:extLst>
              <a:ext uri="{FF2B5EF4-FFF2-40B4-BE49-F238E27FC236}">
                <a16:creationId xmlns:a16="http://schemas.microsoft.com/office/drawing/2014/main" id="{4F22F352-D718-43B2-B0EA-1D7BAA3D10B7}"/>
              </a:ext>
            </a:extLst>
          </p:cNvPr>
          <p:cNvSpPr>
            <a:spLocks noGrp="1"/>
          </p:cNvSpPr>
          <p:nvPr>
            <p:ph type="title"/>
          </p:nvPr>
        </p:nvSpPr>
        <p:spPr>
          <a:xfrm>
            <a:off x="901147" y="579437"/>
            <a:ext cx="8099425" cy="928688"/>
          </a:xfrm>
        </p:spPr>
        <p:txBody>
          <a:bodyPr/>
          <a:lstStyle/>
          <a:p>
            <a:pPr eaLnBrk="1" hangingPunct="1"/>
            <a:r>
              <a:rPr lang="en-US" altLang="en-US" b="1" dirty="0">
                <a:ln w="22225">
                  <a:solidFill>
                    <a:schemeClr val="accent2"/>
                  </a:solidFill>
                  <a:prstDash val="solid"/>
                </a:ln>
                <a:solidFill>
                  <a:schemeClr val="accent2">
                    <a:lumMod val="40000"/>
                    <a:lumOff val="60000"/>
                  </a:schemeClr>
                </a:solidFill>
              </a:rPr>
              <a:t>Objectives of consultation</a:t>
            </a:r>
          </a:p>
        </p:txBody>
      </p:sp>
      <p:grpSp>
        <p:nvGrpSpPr>
          <p:cNvPr id="9" name="Group 8"/>
          <p:cNvGrpSpPr/>
          <p:nvPr/>
        </p:nvGrpSpPr>
        <p:grpSpPr>
          <a:xfrm>
            <a:off x="0" y="6209928"/>
            <a:ext cx="12192000" cy="648072"/>
            <a:chOff x="0" y="6209928"/>
            <a:chExt cx="10668000" cy="648072"/>
          </a:xfrm>
        </p:grpSpPr>
        <p:sp>
          <p:nvSpPr>
            <p:cNvPr id="10" name="Subtitle 2"/>
            <p:cNvSpPr txBox="1">
              <a:spLocks/>
            </p:cNvSpPr>
            <p:nvPr/>
          </p:nvSpPr>
          <p:spPr>
            <a:xfrm>
              <a:off x="0" y="6237312"/>
              <a:ext cx="10668000" cy="620688"/>
            </a:xfrm>
            <a:prstGeom prst="rect">
              <a:avLst/>
            </a:prstGeom>
            <a:solidFill>
              <a:srgbClr val="4A66AC">
                <a:lumMod val="60000"/>
                <a:lumOff val="40000"/>
              </a:srgbClr>
            </a:solidFill>
          </p:spPr>
          <p:txBody>
            <a:bodyPr vert="horz" lIns="91440" tIns="45720" rIns="91440" bIns="45720" rtlCol="0">
              <a:normAutofit/>
            </a:bodyPr>
            <a:lstStyle/>
            <a:p>
              <a:pPr marL="0" marR="0" lvl="0" indent="0" algn="ctr" defTabSz="914400" eaLnBrk="1" fontAlgn="auto" latinLnBrk="0" hangingPunct="1">
                <a:lnSpc>
                  <a:spcPct val="100000"/>
                </a:lnSpc>
                <a:spcBef>
                  <a:spcPct val="20000"/>
                </a:spcBef>
                <a:spcAft>
                  <a:spcPts val="0"/>
                </a:spcAft>
                <a:buClrTx/>
                <a:buSzTx/>
                <a:buFontTx/>
                <a:buNone/>
                <a:tabLst/>
                <a:defRPr/>
              </a:pPr>
              <a:r>
                <a:rPr kumimoji="0" lang="en-GB" sz="3200" b="0" i="0" u="none" strike="noStrike" kern="0" cap="none" spc="0" normalizeH="0" baseline="0" noProof="0" dirty="0">
                  <a:ln>
                    <a:noFill/>
                  </a:ln>
                  <a:solidFill>
                    <a:srgbClr val="455F51"/>
                  </a:solidFill>
                  <a:effectLst/>
                  <a:uLnTx/>
                  <a:uFillTx/>
                  <a:latin typeface="Berlin Sans FB" pitchFamily="34" charset="0"/>
                </a:rPr>
                <a:t>       Altrincham Church of England Primary School</a:t>
              </a:r>
            </a:p>
          </p:txBody>
        </p:sp>
        <p:pic>
          <p:nvPicPr>
            <p:cNvPr id="11" name="Picture 2" descr="Image result for Altrincham CE primary"/>
            <p:cNvPicPr>
              <a:picLocks noChangeAspect="1" noChangeArrowheads="1"/>
            </p:cNvPicPr>
            <p:nvPr/>
          </p:nvPicPr>
          <p:blipFill>
            <a:blip r:embed="rId3" cstate="print"/>
            <a:srcRect/>
            <a:stretch>
              <a:fillRect/>
            </a:stretch>
          </p:blipFill>
          <p:spPr bwMode="auto">
            <a:xfrm>
              <a:off x="179512" y="6209928"/>
              <a:ext cx="648072" cy="648072"/>
            </a:xfrm>
            <a:prstGeom prst="rect">
              <a:avLst/>
            </a:prstGeom>
            <a:noFill/>
          </p:spPr>
        </p:pic>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16A7804-5901-48E8-81C0-26540D980778}"/>
              </a:ext>
            </a:extLst>
          </p:cNvPr>
          <p:cNvPicPr>
            <a:picLocks noChangeAspect="1"/>
          </p:cNvPicPr>
          <p:nvPr/>
        </p:nvPicPr>
        <p:blipFill>
          <a:blip r:embed="rId3"/>
          <a:stretch>
            <a:fillRect/>
          </a:stretch>
        </p:blipFill>
        <p:spPr>
          <a:xfrm>
            <a:off x="8161117" y="274427"/>
            <a:ext cx="2012768" cy="2853544"/>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11" name="Title 2">
            <a:extLst>
              <a:ext uri="{FF2B5EF4-FFF2-40B4-BE49-F238E27FC236}">
                <a16:creationId xmlns:a16="http://schemas.microsoft.com/office/drawing/2014/main" id="{7F05398B-E506-4A9B-94A9-BB5C5429CA1D}"/>
              </a:ext>
            </a:extLst>
          </p:cNvPr>
          <p:cNvSpPr txBox="1">
            <a:spLocks/>
          </p:cNvSpPr>
          <p:nvPr/>
        </p:nvSpPr>
        <p:spPr>
          <a:xfrm>
            <a:off x="677332" y="130630"/>
            <a:ext cx="10799235" cy="927463"/>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b="1" dirty="0">
                <a:ln w="22225">
                  <a:solidFill>
                    <a:schemeClr val="accent2"/>
                  </a:solidFill>
                  <a:prstDash val="solid"/>
                </a:ln>
                <a:solidFill>
                  <a:schemeClr val="accent2">
                    <a:lumMod val="40000"/>
                    <a:lumOff val="60000"/>
                  </a:schemeClr>
                </a:solidFill>
              </a:rPr>
              <a:t>Important considerations:</a:t>
            </a:r>
            <a:endParaRPr lang="en-GB" b="1" dirty="0">
              <a:ln w="22225">
                <a:solidFill>
                  <a:schemeClr val="accent2"/>
                </a:solidFill>
                <a:prstDash val="solid"/>
              </a:ln>
              <a:solidFill>
                <a:schemeClr val="accent2">
                  <a:lumMod val="40000"/>
                  <a:lumOff val="60000"/>
                </a:schemeClr>
              </a:solidFill>
            </a:endParaRPr>
          </a:p>
        </p:txBody>
      </p:sp>
      <p:pic>
        <p:nvPicPr>
          <p:cNvPr id="13" name="Picture 12">
            <a:extLst>
              <a:ext uri="{FF2B5EF4-FFF2-40B4-BE49-F238E27FC236}">
                <a16:creationId xmlns:a16="http://schemas.microsoft.com/office/drawing/2014/main" id="{479AA5CE-82D2-47CD-9730-8E392AD88580}"/>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9903825" y="2328930"/>
            <a:ext cx="2171994" cy="1551166"/>
          </a:xfrm>
          <a:prstGeom prst="rect">
            <a:avLst/>
          </a:prstGeom>
          <a:solidFill>
            <a:schemeClr val="tx2">
              <a:lumMod val="20000"/>
              <a:lumOff val="80000"/>
            </a:schemeClr>
          </a:solidFill>
        </p:spPr>
      </p:pic>
      <p:grpSp>
        <p:nvGrpSpPr>
          <p:cNvPr id="12" name="Group 11"/>
          <p:cNvGrpSpPr/>
          <p:nvPr/>
        </p:nvGrpSpPr>
        <p:grpSpPr>
          <a:xfrm>
            <a:off x="0" y="6209928"/>
            <a:ext cx="12192000" cy="648072"/>
            <a:chOff x="0" y="6209928"/>
            <a:chExt cx="10668000" cy="648072"/>
          </a:xfrm>
        </p:grpSpPr>
        <p:sp>
          <p:nvSpPr>
            <p:cNvPr id="14" name="Subtitle 2"/>
            <p:cNvSpPr txBox="1">
              <a:spLocks/>
            </p:cNvSpPr>
            <p:nvPr/>
          </p:nvSpPr>
          <p:spPr>
            <a:xfrm>
              <a:off x="0" y="6237312"/>
              <a:ext cx="10668000" cy="620688"/>
            </a:xfrm>
            <a:prstGeom prst="rect">
              <a:avLst/>
            </a:prstGeom>
            <a:solidFill>
              <a:srgbClr val="4A66AC">
                <a:lumMod val="60000"/>
                <a:lumOff val="40000"/>
              </a:srgbClr>
            </a:solidFill>
          </p:spPr>
          <p:txBody>
            <a:bodyPr vert="horz" lIns="91440" tIns="45720" rIns="91440" bIns="45720" rtlCol="0">
              <a:normAutofit/>
            </a:bodyPr>
            <a:lstStyle/>
            <a:p>
              <a:pPr marL="0" marR="0" lvl="0" indent="0" algn="ctr" defTabSz="914400" eaLnBrk="1" fontAlgn="auto" latinLnBrk="0" hangingPunct="1">
                <a:lnSpc>
                  <a:spcPct val="100000"/>
                </a:lnSpc>
                <a:spcBef>
                  <a:spcPct val="20000"/>
                </a:spcBef>
                <a:spcAft>
                  <a:spcPts val="0"/>
                </a:spcAft>
                <a:buClrTx/>
                <a:buSzTx/>
                <a:buFontTx/>
                <a:buNone/>
                <a:tabLst/>
                <a:defRPr/>
              </a:pPr>
              <a:r>
                <a:rPr kumimoji="0" lang="en-GB" sz="3200" b="0" i="0" u="none" strike="noStrike" kern="0" cap="none" spc="0" normalizeH="0" baseline="0" noProof="0" dirty="0">
                  <a:ln>
                    <a:noFill/>
                  </a:ln>
                  <a:solidFill>
                    <a:srgbClr val="455F51"/>
                  </a:solidFill>
                  <a:effectLst/>
                  <a:uLnTx/>
                  <a:uFillTx/>
                  <a:latin typeface="Berlin Sans FB" pitchFamily="34" charset="0"/>
                </a:rPr>
                <a:t>       Altrincham Church of England Primary School</a:t>
              </a:r>
            </a:p>
          </p:txBody>
        </p:sp>
        <p:pic>
          <p:nvPicPr>
            <p:cNvPr id="15" name="Picture 2" descr="Image result for Altrincham CE primary"/>
            <p:cNvPicPr>
              <a:picLocks noChangeAspect="1" noChangeArrowheads="1"/>
            </p:cNvPicPr>
            <p:nvPr/>
          </p:nvPicPr>
          <p:blipFill>
            <a:blip r:embed="rId5" cstate="print"/>
            <a:srcRect/>
            <a:stretch>
              <a:fillRect/>
            </a:stretch>
          </p:blipFill>
          <p:spPr bwMode="auto">
            <a:xfrm>
              <a:off x="179512" y="6209928"/>
              <a:ext cx="648072" cy="648072"/>
            </a:xfrm>
            <a:prstGeom prst="rect">
              <a:avLst/>
            </a:prstGeom>
            <a:noFill/>
          </p:spPr>
        </p:pic>
      </p:grpSp>
      <p:pic>
        <p:nvPicPr>
          <p:cNvPr id="8" name="Picture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75484" y="934649"/>
            <a:ext cx="6769696" cy="2256034"/>
          </a:xfrm>
          <a:prstGeom prst="rect">
            <a:avLst/>
          </a:prstGeom>
        </p:spPr>
      </p:pic>
      <p:pic>
        <p:nvPicPr>
          <p:cNvPr id="2" name="Picture 1"/>
          <p:cNvPicPr>
            <a:picLocks noChangeAspect="1"/>
          </p:cNvPicPr>
          <p:nvPr/>
        </p:nvPicPr>
        <p:blipFill>
          <a:blip r:embed="rId7"/>
          <a:stretch>
            <a:fillRect/>
          </a:stretch>
        </p:blipFill>
        <p:spPr>
          <a:xfrm>
            <a:off x="8445134" y="4104722"/>
            <a:ext cx="2917382" cy="1942143"/>
          </a:xfrm>
          <a:prstGeom prst="rect">
            <a:avLst/>
          </a:prstGeom>
        </p:spPr>
      </p:pic>
      <p:pic>
        <p:nvPicPr>
          <p:cNvPr id="3" name="Picture 2"/>
          <p:cNvPicPr>
            <a:picLocks noChangeAspect="1"/>
          </p:cNvPicPr>
          <p:nvPr/>
        </p:nvPicPr>
        <p:blipFill>
          <a:blip r:embed="rId8"/>
          <a:stretch>
            <a:fillRect/>
          </a:stretch>
        </p:blipFill>
        <p:spPr>
          <a:xfrm>
            <a:off x="573832" y="3343533"/>
            <a:ext cx="1500897" cy="2135480"/>
          </a:xfrm>
          <a:prstGeom prst="rect">
            <a:avLst/>
          </a:prstGeom>
        </p:spPr>
      </p:pic>
      <p:pic>
        <p:nvPicPr>
          <p:cNvPr id="4" name="Picture 3"/>
          <p:cNvPicPr>
            <a:picLocks noChangeAspect="1"/>
          </p:cNvPicPr>
          <p:nvPr/>
        </p:nvPicPr>
        <p:blipFill>
          <a:blip r:embed="rId9"/>
          <a:stretch>
            <a:fillRect/>
          </a:stretch>
        </p:blipFill>
        <p:spPr>
          <a:xfrm>
            <a:off x="2318775" y="3343533"/>
            <a:ext cx="1500897" cy="2135480"/>
          </a:xfrm>
          <a:prstGeom prst="rect">
            <a:avLst/>
          </a:prstGeom>
        </p:spPr>
      </p:pic>
      <p:pic>
        <p:nvPicPr>
          <p:cNvPr id="5" name="Picture 4"/>
          <p:cNvPicPr>
            <a:picLocks noChangeAspect="1"/>
          </p:cNvPicPr>
          <p:nvPr/>
        </p:nvPicPr>
        <p:blipFill>
          <a:blip r:embed="rId10"/>
          <a:stretch>
            <a:fillRect/>
          </a:stretch>
        </p:blipFill>
        <p:spPr>
          <a:xfrm>
            <a:off x="4063718" y="3343533"/>
            <a:ext cx="1500897" cy="2135480"/>
          </a:xfrm>
          <a:prstGeom prst="rect">
            <a:avLst/>
          </a:prstGeom>
        </p:spPr>
      </p:pic>
      <p:pic>
        <p:nvPicPr>
          <p:cNvPr id="6" name="Picture 5"/>
          <p:cNvPicPr>
            <a:picLocks noChangeAspect="1"/>
          </p:cNvPicPr>
          <p:nvPr/>
        </p:nvPicPr>
        <p:blipFill>
          <a:blip r:embed="rId11"/>
          <a:stretch>
            <a:fillRect/>
          </a:stretch>
        </p:blipFill>
        <p:spPr>
          <a:xfrm>
            <a:off x="5808660" y="3343533"/>
            <a:ext cx="1549313" cy="2204366"/>
          </a:xfrm>
          <a:prstGeom prst="rect">
            <a:avLst/>
          </a:prstGeom>
        </p:spPr>
      </p:pic>
    </p:spTree>
    <p:extLst>
      <p:ext uri="{BB962C8B-B14F-4D97-AF65-F5344CB8AC3E}">
        <p14:creationId xmlns:p14="http://schemas.microsoft.com/office/powerpoint/2010/main" val="32524401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Title 2">
            <a:extLst>
              <a:ext uri="{FF2B5EF4-FFF2-40B4-BE49-F238E27FC236}">
                <a16:creationId xmlns:a16="http://schemas.microsoft.com/office/drawing/2014/main" id="{7F05398B-E506-4A9B-94A9-BB5C5429CA1D}"/>
              </a:ext>
            </a:extLst>
          </p:cNvPr>
          <p:cNvSpPr txBox="1">
            <a:spLocks/>
          </p:cNvSpPr>
          <p:nvPr/>
        </p:nvSpPr>
        <p:spPr>
          <a:xfrm>
            <a:off x="205157" y="273685"/>
            <a:ext cx="4696627" cy="119535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b="1" dirty="0">
                <a:ln w="22225">
                  <a:solidFill>
                    <a:schemeClr val="accent2"/>
                  </a:solidFill>
                  <a:prstDash val="solid"/>
                </a:ln>
                <a:solidFill>
                  <a:schemeClr val="accent2">
                    <a:lumMod val="40000"/>
                    <a:lumOff val="60000"/>
                  </a:schemeClr>
                </a:solidFill>
              </a:rPr>
              <a:t>Mission Statement and Values</a:t>
            </a:r>
            <a:endParaRPr lang="en-GB" b="1" dirty="0">
              <a:ln w="22225">
                <a:solidFill>
                  <a:schemeClr val="accent2"/>
                </a:solidFill>
                <a:prstDash val="solid"/>
              </a:ln>
              <a:solidFill>
                <a:schemeClr val="accent2">
                  <a:lumMod val="40000"/>
                  <a:lumOff val="60000"/>
                </a:schemeClr>
              </a:solidFill>
            </a:endParaRPr>
          </a:p>
        </p:txBody>
      </p:sp>
      <p:grpSp>
        <p:nvGrpSpPr>
          <p:cNvPr id="12" name="Group 11"/>
          <p:cNvGrpSpPr/>
          <p:nvPr/>
        </p:nvGrpSpPr>
        <p:grpSpPr>
          <a:xfrm>
            <a:off x="0" y="6209928"/>
            <a:ext cx="12192000" cy="648072"/>
            <a:chOff x="0" y="6209928"/>
            <a:chExt cx="10668000" cy="648072"/>
          </a:xfrm>
        </p:grpSpPr>
        <p:sp>
          <p:nvSpPr>
            <p:cNvPr id="14" name="Subtitle 2"/>
            <p:cNvSpPr txBox="1">
              <a:spLocks/>
            </p:cNvSpPr>
            <p:nvPr/>
          </p:nvSpPr>
          <p:spPr>
            <a:xfrm>
              <a:off x="0" y="6237312"/>
              <a:ext cx="10668000" cy="620688"/>
            </a:xfrm>
            <a:prstGeom prst="rect">
              <a:avLst/>
            </a:prstGeom>
            <a:solidFill>
              <a:srgbClr val="4A66AC">
                <a:lumMod val="60000"/>
                <a:lumOff val="40000"/>
              </a:srgbClr>
            </a:solidFill>
          </p:spPr>
          <p:txBody>
            <a:bodyPr vert="horz" lIns="91440" tIns="45720" rIns="91440" bIns="45720" rtlCol="0">
              <a:normAutofit/>
            </a:bodyPr>
            <a:lstStyle/>
            <a:p>
              <a:pPr marL="0" marR="0" lvl="0" indent="0" algn="ctr" defTabSz="914400" eaLnBrk="1" fontAlgn="auto" latinLnBrk="0" hangingPunct="1">
                <a:lnSpc>
                  <a:spcPct val="100000"/>
                </a:lnSpc>
                <a:spcBef>
                  <a:spcPct val="20000"/>
                </a:spcBef>
                <a:spcAft>
                  <a:spcPts val="0"/>
                </a:spcAft>
                <a:buClrTx/>
                <a:buSzTx/>
                <a:buFontTx/>
                <a:buNone/>
                <a:tabLst/>
                <a:defRPr/>
              </a:pPr>
              <a:r>
                <a:rPr kumimoji="0" lang="en-GB" sz="3200" b="0" i="0" u="none" strike="noStrike" kern="0" cap="none" spc="0" normalizeH="0" baseline="0" noProof="0" dirty="0">
                  <a:ln>
                    <a:noFill/>
                  </a:ln>
                  <a:solidFill>
                    <a:srgbClr val="455F51"/>
                  </a:solidFill>
                  <a:effectLst/>
                  <a:uLnTx/>
                  <a:uFillTx/>
                  <a:latin typeface="Berlin Sans FB" pitchFamily="34" charset="0"/>
                </a:rPr>
                <a:t>       Altrincham Church of England Primary School</a:t>
              </a:r>
            </a:p>
          </p:txBody>
        </p:sp>
        <p:pic>
          <p:nvPicPr>
            <p:cNvPr id="15" name="Picture 2" descr="Image result for Altrincham CE primary"/>
            <p:cNvPicPr>
              <a:picLocks noChangeAspect="1" noChangeArrowheads="1"/>
            </p:cNvPicPr>
            <p:nvPr/>
          </p:nvPicPr>
          <p:blipFill>
            <a:blip r:embed="rId3" cstate="print"/>
            <a:srcRect/>
            <a:stretch>
              <a:fillRect/>
            </a:stretch>
          </p:blipFill>
          <p:spPr bwMode="auto">
            <a:xfrm>
              <a:off x="179512" y="6209928"/>
              <a:ext cx="648072" cy="648072"/>
            </a:xfrm>
            <a:prstGeom prst="rect">
              <a:avLst/>
            </a:prstGeom>
            <a:noFill/>
          </p:spPr>
        </p:pic>
      </p:grpSp>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826468" y="273685"/>
            <a:ext cx="5925820" cy="1974808"/>
          </a:xfrm>
          <a:prstGeom prst="rect">
            <a:avLst/>
          </a:prstGeom>
        </p:spPr>
      </p:pic>
      <p:sp>
        <p:nvSpPr>
          <p:cNvPr id="3" name="Content Placeholder 2"/>
          <p:cNvSpPr>
            <a:spLocks noGrp="1"/>
          </p:cNvSpPr>
          <p:nvPr>
            <p:ph idx="1"/>
          </p:nvPr>
        </p:nvSpPr>
        <p:spPr>
          <a:xfrm>
            <a:off x="419725" y="2383436"/>
            <a:ext cx="11332563" cy="3657926"/>
          </a:xfrm>
        </p:spPr>
        <p:txBody>
          <a:bodyPr>
            <a:normAutofit fontScale="92500" lnSpcReduction="10000"/>
          </a:bodyPr>
          <a:lstStyle/>
          <a:p>
            <a:r>
              <a:rPr lang="en-GB" sz="2800" dirty="0">
                <a:solidFill>
                  <a:srgbClr val="CCECFF"/>
                </a:solidFill>
              </a:rPr>
              <a:t>Our mission statement reminds and requires us to root all that we do in Jesus’ message and example; this is particularly relevant when we are learning about relationships</a:t>
            </a:r>
          </a:p>
          <a:p>
            <a:r>
              <a:rPr lang="en-GB" sz="2800" dirty="0">
                <a:solidFill>
                  <a:srgbClr val="CCECFF"/>
                </a:solidFill>
              </a:rPr>
              <a:t>Our school values of care, collaborate and grow are directly relevant to all of our Jigsaw lessons, including those related to SRE</a:t>
            </a:r>
          </a:p>
          <a:p>
            <a:r>
              <a:rPr lang="en-GB" sz="2800" dirty="0">
                <a:solidFill>
                  <a:srgbClr val="CCECFF"/>
                </a:solidFill>
              </a:rPr>
              <a:t>When we talk to the children about our core school value, achieve, we emphasise that this is about personal achievement in being the best people that we can – not simply academic attainment – so this also comes into our work on SRE</a:t>
            </a:r>
          </a:p>
        </p:txBody>
      </p:sp>
    </p:spTree>
    <p:extLst>
      <p:ext uri="{BB962C8B-B14F-4D97-AF65-F5344CB8AC3E}">
        <p14:creationId xmlns:p14="http://schemas.microsoft.com/office/powerpoint/2010/main" val="31810428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Title 2">
            <a:extLst>
              <a:ext uri="{FF2B5EF4-FFF2-40B4-BE49-F238E27FC236}">
                <a16:creationId xmlns:a16="http://schemas.microsoft.com/office/drawing/2014/main" id="{7F05398B-E506-4A9B-94A9-BB5C5429CA1D}"/>
              </a:ext>
            </a:extLst>
          </p:cNvPr>
          <p:cNvSpPr txBox="1">
            <a:spLocks/>
          </p:cNvSpPr>
          <p:nvPr/>
        </p:nvSpPr>
        <p:spPr>
          <a:xfrm>
            <a:off x="205157" y="273685"/>
            <a:ext cx="4696627" cy="119535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b="1" dirty="0">
                <a:ln w="22225">
                  <a:solidFill>
                    <a:schemeClr val="accent2"/>
                  </a:solidFill>
                  <a:prstDash val="solid"/>
                </a:ln>
                <a:solidFill>
                  <a:schemeClr val="accent2">
                    <a:lumMod val="40000"/>
                    <a:lumOff val="60000"/>
                  </a:schemeClr>
                </a:solidFill>
              </a:rPr>
              <a:t>Why teach RSE?</a:t>
            </a:r>
            <a:endParaRPr lang="en-GB" b="1" dirty="0">
              <a:ln w="22225">
                <a:solidFill>
                  <a:schemeClr val="accent2"/>
                </a:solidFill>
                <a:prstDash val="solid"/>
              </a:ln>
              <a:solidFill>
                <a:schemeClr val="accent2">
                  <a:lumMod val="40000"/>
                  <a:lumOff val="60000"/>
                </a:schemeClr>
              </a:solidFill>
            </a:endParaRPr>
          </a:p>
        </p:txBody>
      </p:sp>
      <p:grpSp>
        <p:nvGrpSpPr>
          <p:cNvPr id="12" name="Group 11"/>
          <p:cNvGrpSpPr/>
          <p:nvPr/>
        </p:nvGrpSpPr>
        <p:grpSpPr>
          <a:xfrm>
            <a:off x="0" y="6209928"/>
            <a:ext cx="12192000" cy="648072"/>
            <a:chOff x="0" y="6209928"/>
            <a:chExt cx="10668000" cy="648072"/>
          </a:xfrm>
        </p:grpSpPr>
        <p:sp>
          <p:nvSpPr>
            <p:cNvPr id="14" name="Subtitle 2"/>
            <p:cNvSpPr txBox="1">
              <a:spLocks/>
            </p:cNvSpPr>
            <p:nvPr/>
          </p:nvSpPr>
          <p:spPr>
            <a:xfrm>
              <a:off x="0" y="6237312"/>
              <a:ext cx="10668000" cy="620688"/>
            </a:xfrm>
            <a:prstGeom prst="rect">
              <a:avLst/>
            </a:prstGeom>
            <a:solidFill>
              <a:srgbClr val="4A66AC">
                <a:lumMod val="60000"/>
                <a:lumOff val="40000"/>
              </a:srgbClr>
            </a:solidFill>
          </p:spPr>
          <p:txBody>
            <a:bodyPr vert="horz" lIns="91440" tIns="45720" rIns="91440" bIns="45720" rtlCol="0">
              <a:normAutofit/>
            </a:bodyPr>
            <a:lstStyle/>
            <a:p>
              <a:pPr marL="0" marR="0" lvl="0" indent="0" algn="ctr" defTabSz="914400" eaLnBrk="1" fontAlgn="auto" latinLnBrk="0" hangingPunct="1">
                <a:lnSpc>
                  <a:spcPct val="100000"/>
                </a:lnSpc>
                <a:spcBef>
                  <a:spcPct val="20000"/>
                </a:spcBef>
                <a:spcAft>
                  <a:spcPts val="0"/>
                </a:spcAft>
                <a:buClrTx/>
                <a:buSzTx/>
                <a:buFontTx/>
                <a:buNone/>
                <a:tabLst/>
                <a:defRPr/>
              </a:pPr>
              <a:r>
                <a:rPr kumimoji="0" lang="en-GB" sz="3200" b="0" i="0" u="none" strike="noStrike" kern="0" cap="none" spc="0" normalizeH="0" baseline="0" noProof="0" dirty="0">
                  <a:ln>
                    <a:noFill/>
                  </a:ln>
                  <a:solidFill>
                    <a:srgbClr val="455F51"/>
                  </a:solidFill>
                  <a:effectLst/>
                  <a:uLnTx/>
                  <a:uFillTx/>
                  <a:latin typeface="Berlin Sans FB" pitchFamily="34" charset="0"/>
                </a:rPr>
                <a:t>       Altrincham Church of England Primary School</a:t>
              </a:r>
            </a:p>
          </p:txBody>
        </p:sp>
        <p:pic>
          <p:nvPicPr>
            <p:cNvPr id="15" name="Picture 2" descr="Image result for Altrincham CE primary"/>
            <p:cNvPicPr>
              <a:picLocks noChangeAspect="1" noChangeArrowheads="1"/>
            </p:cNvPicPr>
            <p:nvPr/>
          </p:nvPicPr>
          <p:blipFill>
            <a:blip r:embed="rId3" cstate="print"/>
            <a:srcRect/>
            <a:stretch>
              <a:fillRect/>
            </a:stretch>
          </p:blipFill>
          <p:spPr bwMode="auto">
            <a:xfrm>
              <a:off x="179512" y="6209928"/>
              <a:ext cx="648072" cy="648072"/>
            </a:xfrm>
            <a:prstGeom prst="rect">
              <a:avLst/>
            </a:prstGeom>
            <a:noFill/>
          </p:spPr>
        </p:pic>
      </p:grpSp>
      <p:pic>
        <p:nvPicPr>
          <p:cNvPr id="8" name="Picture 7"/>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8514413" y="273685"/>
            <a:ext cx="3492708" cy="1163962"/>
          </a:xfrm>
          <a:prstGeom prst="rect">
            <a:avLst/>
          </a:prstGeom>
        </p:spPr>
      </p:pic>
      <p:sp>
        <p:nvSpPr>
          <p:cNvPr id="3" name="Content Placeholder 2"/>
          <p:cNvSpPr>
            <a:spLocks noGrp="1"/>
          </p:cNvSpPr>
          <p:nvPr>
            <p:ph idx="1"/>
          </p:nvPr>
        </p:nvSpPr>
        <p:spPr>
          <a:xfrm>
            <a:off x="419725" y="1708879"/>
            <a:ext cx="11482465" cy="4332483"/>
          </a:xfrm>
        </p:spPr>
        <p:txBody>
          <a:bodyPr>
            <a:normAutofit/>
          </a:bodyPr>
          <a:lstStyle/>
          <a:p>
            <a:pPr marL="0" indent="0" fontAlgn="t">
              <a:buNone/>
            </a:pPr>
            <a:r>
              <a:rPr lang="en-GB" sz="2400" dirty="0">
                <a:solidFill>
                  <a:schemeClr val="bg2">
                    <a:lumMod val="90000"/>
                  </a:schemeClr>
                </a:solidFill>
              </a:rPr>
              <a:t>The Department for Education has made changes to relationships and sex education following nationwide consultation which came into effect from September 2020 and all schools are required to comply with the updated requirements. The statutory guidance can be found at:</a:t>
            </a:r>
          </a:p>
          <a:p>
            <a:pPr marL="0" indent="0" fontAlgn="t">
              <a:buNone/>
            </a:pPr>
            <a:r>
              <a:rPr lang="en-GB" sz="2400" dirty="0">
                <a:solidFill>
                  <a:schemeClr val="bg2">
                    <a:lumMod val="90000"/>
                  </a:schemeClr>
                </a:solidFill>
              </a:rPr>
              <a:t> </a:t>
            </a:r>
          </a:p>
          <a:p>
            <a:pPr marL="0" indent="0" fontAlgn="t">
              <a:buNone/>
            </a:pPr>
            <a:r>
              <a:rPr lang="en-GB" sz="2400" dirty="0">
                <a:solidFill>
                  <a:schemeClr val="bg2">
                    <a:lumMod val="90000"/>
                  </a:schemeClr>
                </a:solidFill>
              </a:rPr>
              <a:t>https://www.gov.uk/government/publications/relationships-education-relationships-and-sex-education-rse-and-health-education</a:t>
            </a:r>
          </a:p>
          <a:p>
            <a:pPr marL="0" indent="0">
              <a:buNone/>
            </a:pPr>
            <a:endParaRPr lang="en-GB" sz="2800" dirty="0">
              <a:solidFill>
                <a:srgbClr val="CCECFF"/>
              </a:solidFill>
            </a:endParaRPr>
          </a:p>
        </p:txBody>
      </p:sp>
    </p:spTree>
    <p:extLst>
      <p:ext uri="{BB962C8B-B14F-4D97-AF65-F5344CB8AC3E}">
        <p14:creationId xmlns:p14="http://schemas.microsoft.com/office/powerpoint/2010/main" val="37505861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Title 2">
            <a:extLst>
              <a:ext uri="{FF2B5EF4-FFF2-40B4-BE49-F238E27FC236}">
                <a16:creationId xmlns:a16="http://schemas.microsoft.com/office/drawing/2014/main" id="{7F05398B-E506-4A9B-94A9-BB5C5429CA1D}"/>
              </a:ext>
            </a:extLst>
          </p:cNvPr>
          <p:cNvSpPr txBox="1">
            <a:spLocks/>
          </p:cNvSpPr>
          <p:nvPr/>
        </p:nvSpPr>
        <p:spPr>
          <a:xfrm>
            <a:off x="205157" y="273685"/>
            <a:ext cx="4696627" cy="119535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b="1" dirty="0">
                <a:ln w="22225">
                  <a:solidFill>
                    <a:schemeClr val="accent2"/>
                  </a:solidFill>
                  <a:prstDash val="solid"/>
                </a:ln>
                <a:solidFill>
                  <a:schemeClr val="accent2">
                    <a:lumMod val="40000"/>
                    <a:lumOff val="60000"/>
                  </a:schemeClr>
                </a:solidFill>
              </a:rPr>
              <a:t>Why teach RSE?</a:t>
            </a:r>
            <a:endParaRPr lang="en-GB" b="1" dirty="0">
              <a:ln w="22225">
                <a:solidFill>
                  <a:schemeClr val="accent2"/>
                </a:solidFill>
                <a:prstDash val="solid"/>
              </a:ln>
              <a:solidFill>
                <a:schemeClr val="accent2">
                  <a:lumMod val="40000"/>
                  <a:lumOff val="60000"/>
                </a:schemeClr>
              </a:solidFill>
            </a:endParaRPr>
          </a:p>
        </p:txBody>
      </p:sp>
      <p:grpSp>
        <p:nvGrpSpPr>
          <p:cNvPr id="12" name="Group 11"/>
          <p:cNvGrpSpPr/>
          <p:nvPr/>
        </p:nvGrpSpPr>
        <p:grpSpPr>
          <a:xfrm>
            <a:off x="0" y="6209928"/>
            <a:ext cx="12192000" cy="648072"/>
            <a:chOff x="0" y="6209928"/>
            <a:chExt cx="10668000" cy="648072"/>
          </a:xfrm>
        </p:grpSpPr>
        <p:sp>
          <p:nvSpPr>
            <p:cNvPr id="14" name="Subtitle 2"/>
            <p:cNvSpPr txBox="1">
              <a:spLocks/>
            </p:cNvSpPr>
            <p:nvPr/>
          </p:nvSpPr>
          <p:spPr>
            <a:xfrm>
              <a:off x="0" y="6237312"/>
              <a:ext cx="10668000" cy="620688"/>
            </a:xfrm>
            <a:prstGeom prst="rect">
              <a:avLst/>
            </a:prstGeom>
            <a:solidFill>
              <a:srgbClr val="4A66AC">
                <a:lumMod val="60000"/>
                <a:lumOff val="40000"/>
              </a:srgbClr>
            </a:solidFill>
          </p:spPr>
          <p:txBody>
            <a:bodyPr vert="horz" lIns="91440" tIns="45720" rIns="91440" bIns="45720" rtlCol="0">
              <a:normAutofit/>
            </a:bodyPr>
            <a:lstStyle/>
            <a:p>
              <a:pPr marL="0" marR="0" lvl="0" indent="0" algn="ctr" defTabSz="914400" eaLnBrk="1" fontAlgn="auto" latinLnBrk="0" hangingPunct="1">
                <a:lnSpc>
                  <a:spcPct val="100000"/>
                </a:lnSpc>
                <a:spcBef>
                  <a:spcPct val="20000"/>
                </a:spcBef>
                <a:spcAft>
                  <a:spcPts val="0"/>
                </a:spcAft>
                <a:buClrTx/>
                <a:buSzTx/>
                <a:buFontTx/>
                <a:buNone/>
                <a:tabLst/>
                <a:defRPr/>
              </a:pPr>
              <a:r>
                <a:rPr kumimoji="0" lang="en-GB" sz="3200" b="0" i="0" u="none" strike="noStrike" kern="0" cap="none" spc="0" normalizeH="0" baseline="0" noProof="0" dirty="0">
                  <a:ln>
                    <a:noFill/>
                  </a:ln>
                  <a:solidFill>
                    <a:srgbClr val="455F51"/>
                  </a:solidFill>
                  <a:effectLst/>
                  <a:uLnTx/>
                  <a:uFillTx/>
                  <a:latin typeface="Berlin Sans FB" pitchFamily="34" charset="0"/>
                </a:rPr>
                <a:t>       Altrincham Church of England Primary School</a:t>
              </a:r>
            </a:p>
          </p:txBody>
        </p:sp>
        <p:pic>
          <p:nvPicPr>
            <p:cNvPr id="15" name="Picture 2" descr="Image result for Altrincham CE primary"/>
            <p:cNvPicPr>
              <a:picLocks noChangeAspect="1" noChangeArrowheads="1"/>
            </p:cNvPicPr>
            <p:nvPr/>
          </p:nvPicPr>
          <p:blipFill>
            <a:blip r:embed="rId3" cstate="print"/>
            <a:srcRect/>
            <a:stretch>
              <a:fillRect/>
            </a:stretch>
          </p:blipFill>
          <p:spPr bwMode="auto">
            <a:xfrm>
              <a:off x="179512" y="6209928"/>
              <a:ext cx="648072" cy="648072"/>
            </a:xfrm>
            <a:prstGeom prst="rect">
              <a:avLst/>
            </a:prstGeom>
            <a:noFill/>
          </p:spPr>
        </p:pic>
      </p:grpSp>
      <p:pic>
        <p:nvPicPr>
          <p:cNvPr id="8" name="Picture 7"/>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8514413" y="273685"/>
            <a:ext cx="3492708" cy="1163962"/>
          </a:xfrm>
          <a:prstGeom prst="rect">
            <a:avLst/>
          </a:prstGeom>
        </p:spPr>
      </p:pic>
      <p:sp>
        <p:nvSpPr>
          <p:cNvPr id="3" name="Content Placeholder 2"/>
          <p:cNvSpPr>
            <a:spLocks noGrp="1"/>
          </p:cNvSpPr>
          <p:nvPr>
            <p:ph idx="1"/>
          </p:nvPr>
        </p:nvSpPr>
        <p:spPr>
          <a:xfrm>
            <a:off x="419725" y="1708879"/>
            <a:ext cx="11482465" cy="4332483"/>
          </a:xfrm>
        </p:spPr>
        <p:txBody>
          <a:bodyPr>
            <a:normAutofit lnSpcReduction="10000"/>
          </a:bodyPr>
          <a:lstStyle/>
          <a:p>
            <a:pPr marL="0" indent="0">
              <a:buNone/>
            </a:pPr>
            <a:r>
              <a:rPr lang="en-GB" sz="2800" dirty="0">
                <a:solidFill>
                  <a:schemeClr val="bg2">
                    <a:lumMod val="90000"/>
                  </a:schemeClr>
                </a:solidFill>
                <a:latin typeface="Amaranth"/>
              </a:rPr>
              <a:t>The  guidance focuses on healthy relationships and keeping children safe in the modern world. It also covers a wide range of topics relating to physical and mental health, wellbeing, safeguarding and healthy relationships.</a:t>
            </a:r>
            <a:br>
              <a:rPr lang="en-GB" sz="2800" dirty="0">
                <a:solidFill>
                  <a:schemeClr val="bg2">
                    <a:lumMod val="90000"/>
                  </a:schemeClr>
                </a:solidFill>
              </a:rPr>
            </a:br>
            <a:r>
              <a:rPr lang="en-GB" sz="2800" dirty="0">
                <a:solidFill>
                  <a:schemeClr val="bg2">
                    <a:lumMod val="90000"/>
                  </a:schemeClr>
                </a:solidFill>
                <a:latin typeface="Amaranth"/>
              </a:rPr>
              <a:t>Learning about the emotional, social and physical aspects of growing up will give children and young people the information, skills and positive values to have safe, fulfilling relationships and help them take responsibility for their own well-being.</a:t>
            </a:r>
            <a:br>
              <a:rPr lang="en-GB" sz="2800" dirty="0">
                <a:solidFill>
                  <a:schemeClr val="bg2">
                    <a:lumMod val="90000"/>
                  </a:schemeClr>
                </a:solidFill>
              </a:rPr>
            </a:br>
            <a:r>
              <a:rPr lang="en-GB" sz="2800" dirty="0">
                <a:solidFill>
                  <a:schemeClr val="bg2">
                    <a:lumMod val="90000"/>
                  </a:schemeClr>
                </a:solidFill>
                <a:latin typeface="Amaranth"/>
              </a:rPr>
              <a:t>Consequently, from September 2020, Relationships and Sex Education (RSE), along with Health Education, has been statutory, and forms part of the National Curriculum.</a:t>
            </a:r>
            <a:endParaRPr lang="en-GB" sz="2800" dirty="0">
              <a:solidFill>
                <a:schemeClr val="bg2">
                  <a:lumMod val="90000"/>
                </a:schemeClr>
              </a:solidFill>
            </a:endParaRPr>
          </a:p>
        </p:txBody>
      </p:sp>
    </p:spTree>
    <p:extLst>
      <p:ext uri="{BB962C8B-B14F-4D97-AF65-F5344CB8AC3E}">
        <p14:creationId xmlns:p14="http://schemas.microsoft.com/office/powerpoint/2010/main" val="5074332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BCEAEB6-E1B4-4DFF-B09C-D672AF2FAF04}"/>
              </a:ext>
            </a:extLst>
          </p:cNvPr>
          <p:cNvSpPr>
            <a:spLocks noGrp="1"/>
          </p:cNvSpPr>
          <p:nvPr>
            <p:ph type="body" sz="quarter" idx="15"/>
          </p:nvPr>
        </p:nvSpPr>
        <p:spPr>
          <a:xfrm>
            <a:off x="677332" y="1537711"/>
            <a:ext cx="4040139" cy="3888007"/>
          </a:xfrm>
        </p:spPr>
        <p:txBody>
          <a:bodyPr>
            <a:normAutofit/>
          </a:bodyPr>
          <a:lstStyle/>
          <a:p>
            <a:pPr algn="ctr"/>
            <a:r>
              <a:rPr lang="en-US" b="1" dirty="0">
                <a:ln w="22225">
                  <a:solidFill>
                    <a:schemeClr val="accent2"/>
                  </a:solidFill>
                  <a:prstDash val="solid"/>
                </a:ln>
                <a:solidFill>
                  <a:schemeClr val="bg1"/>
                </a:solidFill>
              </a:rPr>
              <a:t>Relationship Education</a:t>
            </a:r>
          </a:p>
          <a:p>
            <a:pPr marL="0" indent="0" algn="ctr">
              <a:buNone/>
            </a:pPr>
            <a:r>
              <a:rPr lang="en-US" dirty="0">
                <a:solidFill>
                  <a:schemeClr val="bg1"/>
                </a:solidFill>
              </a:rPr>
              <a:t>Families and people who care for me</a:t>
            </a:r>
          </a:p>
          <a:p>
            <a:pPr marL="0" indent="0" algn="ctr">
              <a:buNone/>
            </a:pPr>
            <a:r>
              <a:rPr lang="en-US" dirty="0">
                <a:solidFill>
                  <a:schemeClr val="bg1"/>
                </a:solidFill>
              </a:rPr>
              <a:t>Caring Friendships</a:t>
            </a:r>
          </a:p>
          <a:p>
            <a:pPr marL="0" indent="0" algn="ctr">
              <a:buNone/>
            </a:pPr>
            <a:r>
              <a:rPr lang="en-US" dirty="0">
                <a:solidFill>
                  <a:schemeClr val="bg1"/>
                </a:solidFill>
              </a:rPr>
              <a:t>Respectful Relationships</a:t>
            </a:r>
          </a:p>
          <a:p>
            <a:pPr marL="0" indent="0" algn="ctr">
              <a:buNone/>
            </a:pPr>
            <a:r>
              <a:rPr lang="en-US" dirty="0">
                <a:solidFill>
                  <a:schemeClr val="bg1"/>
                </a:solidFill>
              </a:rPr>
              <a:t>Online Relationships</a:t>
            </a:r>
          </a:p>
          <a:p>
            <a:pPr marL="0" indent="0" algn="ctr">
              <a:buNone/>
            </a:pPr>
            <a:r>
              <a:rPr lang="en-US" dirty="0">
                <a:solidFill>
                  <a:schemeClr val="bg1"/>
                </a:solidFill>
              </a:rPr>
              <a:t>Being Safe</a:t>
            </a:r>
          </a:p>
        </p:txBody>
      </p:sp>
      <p:sp>
        <p:nvSpPr>
          <p:cNvPr id="3" name="Title 2">
            <a:extLst>
              <a:ext uri="{FF2B5EF4-FFF2-40B4-BE49-F238E27FC236}">
                <a16:creationId xmlns:a16="http://schemas.microsoft.com/office/drawing/2014/main" id="{E8EC187E-15A1-42FE-B10A-A29D321D9FAF}"/>
              </a:ext>
            </a:extLst>
          </p:cNvPr>
          <p:cNvSpPr>
            <a:spLocks noGrp="1"/>
          </p:cNvSpPr>
          <p:nvPr>
            <p:ph type="title"/>
          </p:nvPr>
        </p:nvSpPr>
        <p:spPr/>
        <p:txBody>
          <a:bodyPr/>
          <a:lstStyle/>
          <a:p>
            <a:r>
              <a:rPr lang="en-US" b="1" dirty="0">
                <a:ln w="22225">
                  <a:solidFill>
                    <a:schemeClr val="accent2"/>
                  </a:solidFill>
                  <a:prstDash val="solid"/>
                </a:ln>
                <a:solidFill>
                  <a:schemeClr val="accent2">
                    <a:lumMod val="40000"/>
                    <a:lumOff val="60000"/>
                  </a:schemeClr>
                </a:solidFill>
              </a:rPr>
              <a:t>What do schools need to teach?</a:t>
            </a:r>
            <a:endParaRPr lang="en-GB" b="1" dirty="0">
              <a:ln w="22225">
                <a:solidFill>
                  <a:schemeClr val="accent2"/>
                </a:solidFill>
                <a:prstDash val="solid"/>
              </a:ln>
              <a:solidFill>
                <a:schemeClr val="accent2">
                  <a:lumMod val="40000"/>
                  <a:lumOff val="60000"/>
                </a:schemeClr>
              </a:solidFill>
            </a:endParaRPr>
          </a:p>
        </p:txBody>
      </p:sp>
      <p:sp>
        <p:nvSpPr>
          <p:cNvPr id="4" name="TextBox 3">
            <a:extLst>
              <a:ext uri="{FF2B5EF4-FFF2-40B4-BE49-F238E27FC236}">
                <a16:creationId xmlns:a16="http://schemas.microsoft.com/office/drawing/2014/main" id="{DD37CEBF-4509-42A3-8FF2-B16B2EA6AA43}"/>
              </a:ext>
            </a:extLst>
          </p:cNvPr>
          <p:cNvSpPr txBox="1"/>
          <p:nvPr/>
        </p:nvSpPr>
        <p:spPr>
          <a:xfrm>
            <a:off x="8752113" y="5277517"/>
            <a:ext cx="3245617" cy="369332"/>
          </a:xfrm>
          <a:prstGeom prst="rect">
            <a:avLst/>
          </a:prstGeom>
          <a:noFill/>
        </p:spPr>
        <p:txBody>
          <a:bodyPr wrap="square" rtlCol="0">
            <a:spAutoFit/>
          </a:bodyPr>
          <a:lstStyle/>
          <a:p>
            <a:r>
              <a:rPr lang="en-US" dirty="0">
                <a:solidFill>
                  <a:schemeClr val="accent4">
                    <a:lumMod val="40000"/>
                    <a:lumOff val="60000"/>
                  </a:schemeClr>
                </a:solidFill>
              </a:rPr>
              <a:t>More information in handouts</a:t>
            </a:r>
            <a:endParaRPr lang="en-GB" dirty="0">
              <a:solidFill>
                <a:schemeClr val="accent4">
                  <a:lumMod val="40000"/>
                  <a:lumOff val="60000"/>
                </a:schemeClr>
              </a:solidFill>
            </a:endParaRPr>
          </a:p>
        </p:txBody>
      </p:sp>
      <p:sp>
        <p:nvSpPr>
          <p:cNvPr id="5" name="Rectangle 4"/>
          <p:cNvSpPr/>
          <p:nvPr/>
        </p:nvSpPr>
        <p:spPr>
          <a:xfrm>
            <a:off x="3567546" y="1537711"/>
            <a:ext cx="6255026" cy="3416320"/>
          </a:xfrm>
          <a:prstGeom prst="rect">
            <a:avLst/>
          </a:prstGeom>
        </p:spPr>
        <p:txBody>
          <a:bodyPr wrap="square">
            <a:spAutoFit/>
          </a:bodyPr>
          <a:lstStyle/>
          <a:p>
            <a:pPr algn="ctr"/>
            <a:r>
              <a:rPr lang="en-US" sz="2400" b="1" dirty="0">
                <a:ln w="22225">
                  <a:solidFill>
                    <a:schemeClr val="accent2"/>
                  </a:solidFill>
                  <a:prstDash val="solid"/>
                </a:ln>
                <a:solidFill>
                  <a:schemeClr val="bg1"/>
                </a:solidFill>
              </a:rPr>
              <a:t>Health Education</a:t>
            </a:r>
          </a:p>
          <a:p>
            <a:pPr algn="ctr"/>
            <a:r>
              <a:rPr lang="en-US" sz="2400" dirty="0">
                <a:solidFill>
                  <a:schemeClr val="bg1"/>
                </a:solidFill>
              </a:rPr>
              <a:t>Mental Wellbeing</a:t>
            </a:r>
          </a:p>
          <a:p>
            <a:pPr algn="ctr"/>
            <a:r>
              <a:rPr lang="en-US" sz="2400" dirty="0">
                <a:solidFill>
                  <a:schemeClr val="bg1"/>
                </a:solidFill>
              </a:rPr>
              <a:t>Internet Safety and Harms</a:t>
            </a:r>
          </a:p>
          <a:p>
            <a:pPr algn="ctr"/>
            <a:r>
              <a:rPr lang="en-US" sz="2400" dirty="0">
                <a:solidFill>
                  <a:schemeClr val="bg1"/>
                </a:solidFill>
              </a:rPr>
              <a:t>Physical Health and fitness</a:t>
            </a:r>
          </a:p>
          <a:p>
            <a:pPr algn="ctr"/>
            <a:r>
              <a:rPr lang="en-US" sz="2400" dirty="0">
                <a:solidFill>
                  <a:schemeClr val="bg1"/>
                </a:solidFill>
              </a:rPr>
              <a:t>Healthy Eating</a:t>
            </a:r>
          </a:p>
          <a:p>
            <a:pPr algn="ctr"/>
            <a:r>
              <a:rPr lang="en-US" sz="2400" dirty="0">
                <a:solidFill>
                  <a:schemeClr val="bg1"/>
                </a:solidFill>
              </a:rPr>
              <a:t>Drugs, alcohol and tobacco</a:t>
            </a:r>
          </a:p>
          <a:p>
            <a:pPr algn="ctr"/>
            <a:r>
              <a:rPr lang="en-US" sz="2400" dirty="0">
                <a:solidFill>
                  <a:schemeClr val="bg1"/>
                </a:solidFill>
              </a:rPr>
              <a:t>Health prevention</a:t>
            </a:r>
          </a:p>
          <a:p>
            <a:pPr algn="ctr"/>
            <a:r>
              <a:rPr lang="en-US" sz="2400" dirty="0">
                <a:solidFill>
                  <a:schemeClr val="bg1"/>
                </a:solidFill>
              </a:rPr>
              <a:t>Basic First aid</a:t>
            </a:r>
          </a:p>
          <a:p>
            <a:pPr algn="ctr"/>
            <a:r>
              <a:rPr lang="en-US" sz="2400" dirty="0">
                <a:solidFill>
                  <a:schemeClr val="bg1"/>
                </a:solidFill>
              </a:rPr>
              <a:t>Changing adolescent bodies</a:t>
            </a:r>
          </a:p>
        </p:txBody>
      </p:sp>
      <p:sp>
        <p:nvSpPr>
          <p:cNvPr id="6" name="Rectangle 5"/>
          <p:cNvSpPr/>
          <p:nvPr/>
        </p:nvSpPr>
        <p:spPr>
          <a:xfrm>
            <a:off x="8156395" y="1537711"/>
            <a:ext cx="3755820" cy="959237"/>
          </a:xfrm>
          <a:prstGeom prst="rect">
            <a:avLst/>
          </a:prstGeom>
        </p:spPr>
        <p:txBody>
          <a:bodyPr wrap="square">
            <a:spAutoFit/>
          </a:bodyPr>
          <a:lstStyle/>
          <a:p>
            <a:pPr marL="342900" lvl="0" indent="-342900" algn="ctr">
              <a:spcBef>
                <a:spcPts val="1000"/>
              </a:spcBef>
              <a:buClr>
                <a:srgbClr val="90C226"/>
              </a:buClr>
              <a:buSzPct val="80000"/>
              <a:buBlip>
                <a:blip r:embed="rId3"/>
              </a:buBlip>
            </a:pPr>
            <a:r>
              <a:rPr lang="en-US" sz="2400" b="1" dirty="0">
                <a:ln w="22225">
                  <a:solidFill>
                    <a:srgbClr val="54A021"/>
                  </a:solidFill>
                  <a:prstDash val="solid"/>
                </a:ln>
                <a:solidFill>
                  <a:prstClr val="white"/>
                </a:solidFill>
              </a:rPr>
              <a:t>Sex Education</a:t>
            </a:r>
          </a:p>
          <a:p>
            <a:pPr lvl="0" algn="ctr">
              <a:spcBef>
                <a:spcPts val="1000"/>
              </a:spcBef>
              <a:buClr>
                <a:srgbClr val="90C226"/>
              </a:buClr>
              <a:buSzPct val="80000"/>
            </a:pPr>
            <a:r>
              <a:rPr lang="en-US" sz="2400" dirty="0">
                <a:solidFill>
                  <a:prstClr val="white"/>
                </a:solidFill>
              </a:rPr>
              <a:t>Not compulsory</a:t>
            </a:r>
            <a:endParaRPr lang="en-GB" sz="2400" dirty="0">
              <a:solidFill>
                <a:prstClr val="white"/>
              </a:solidFill>
            </a:endParaRPr>
          </a:p>
        </p:txBody>
      </p:sp>
      <p:grpSp>
        <p:nvGrpSpPr>
          <p:cNvPr id="8" name="Group 7"/>
          <p:cNvGrpSpPr/>
          <p:nvPr/>
        </p:nvGrpSpPr>
        <p:grpSpPr>
          <a:xfrm>
            <a:off x="0" y="6209928"/>
            <a:ext cx="12192000" cy="648072"/>
            <a:chOff x="0" y="6209928"/>
            <a:chExt cx="10668000" cy="648072"/>
          </a:xfrm>
        </p:grpSpPr>
        <p:sp>
          <p:nvSpPr>
            <p:cNvPr id="9" name="Subtitle 2"/>
            <p:cNvSpPr txBox="1">
              <a:spLocks/>
            </p:cNvSpPr>
            <p:nvPr/>
          </p:nvSpPr>
          <p:spPr>
            <a:xfrm>
              <a:off x="0" y="6237312"/>
              <a:ext cx="10668000" cy="620688"/>
            </a:xfrm>
            <a:prstGeom prst="rect">
              <a:avLst/>
            </a:prstGeom>
            <a:solidFill>
              <a:srgbClr val="4A66AC">
                <a:lumMod val="60000"/>
                <a:lumOff val="40000"/>
              </a:srgbClr>
            </a:solidFill>
          </p:spPr>
          <p:txBody>
            <a:bodyPr vert="horz" lIns="91440" tIns="45720" rIns="91440" bIns="45720" rtlCol="0">
              <a:normAutofit/>
            </a:bodyPr>
            <a:lstStyle/>
            <a:p>
              <a:pPr marL="0" marR="0" lvl="0" indent="0" algn="ctr" defTabSz="914400" eaLnBrk="1" fontAlgn="auto" latinLnBrk="0" hangingPunct="1">
                <a:lnSpc>
                  <a:spcPct val="100000"/>
                </a:lnSpc>
                <a:spcBef>
                  <a:spcPct val="20000"/>
                </a:spcBef>
                <a:spcAft>
                  <a:spcPts val="0"/>
                </a:spcAft>
                <a:buClrTx/>
                <a:buSzTx/>
                <a:buFontTx/>
                <a:buNone/>
                <a:tabLst/>
                <a:defRPr/>
              </a:pPr>
              <a:r>
                <a:rPr kumimoji="0" lang="en-GB" sz="3200" b="0" i="0" u="none" strike="noStrike" kern="0" cap="none" spc="0" normalizeH="0" baseline="0" noProof="0" dirty="0">
                  <a:ln>
                    <a:noFill/>
                  </a:ln>
                  <a:solidFill>
                    <a:srgbClr val="455F51"/>
                  </a:solidFill>
                  <a:effectLst/>
                  <a:uLnTx/>
                  <a:uFillTx/>
                  <a:latin typeface="Berlin Sans FB" pitchFamily="34" charset="0"/>
                </a:rPr>
                <a:t>       Altrincham Church of England Primary School</a:t>
              </a:r>
            </a:p>
          </p:txBody>
        </p:sp>
        <p:pic>
          <p:nvPicPr>
            <p:cNvPr id="10" name="Picture 2" descr="Image result for Altrincham CE primary"/>
            <p:cNvPicPr>
              <a:picLocks noChangeAspect="1" noChangeArrowheads="1"/>
            </p:cNvPicPr>
            <p:nvPr/>
          </p:nvPicPr>
          <p:blipFill>
            <a:blip r:embed="rId4" cstate="print"/>
            <a:srcRect/>
            <a:stretch>
              <a:fillRect/>
            </a:stretch>
          </p:blipFill>
          <p:spPr bwMode="auto">
            <a:xfrm>
              <a:off x="179512" y="6209928"/>
              <a:ext cx="648072" cy="648072"/>
            </a:xfrm>
            <a:prstGeom prst="rect">
              <a:avLst/>
            </a:prstGeom>
            <a:noFill/>
          </p:spPr>
        </p:pic>
      </p:grpSp>
    </p:spTree>
    <p:extLst>
      <p:ext uri="{BB962C8B-B14F-4D97-AF65-F5344CB8AC3E}">
        <p14:creationId xmlns:p14="http://schemas.microsoft.com/office/powerpoint/2010/main" val="33033556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2AD42D-D999-4661-97CC-3A8BD862AF01}"/>
              </a:ext>
            </a:extLst>
          </p:cNvPr>
          <p:cNvSpPr>
            <a:spLocks noGrp="1"/>
          </p:cNvSpPr>
          <p:nvPr>
            <p:ph type="title"/>
          </p:nvPr>
        </p:nvSpPr>
        <p:spPr/>
        <p:txBody>
          <a:bodyPr/>
          <a:lstStyle/>
          <a:p>
            <a:r>
              <a:rPr lang="en-US" b="1" dirty="0">
                <a:ln w="22225">
                  <a:solidFill>
                    <a:schemeClr val="accent2"/>
                  </a:solidFill>
                  <a:prstDash val="solid"/>
                </a:ln>
                <a:solidFill>
                  <a:schemeClr val="accent2">
                    <a:lumMod val="40000"/>
                    <a:lumOff val="60000"/>
                  </a:schemeClr>
                </a:solidFill>
              </a:rPr>
              <a:t>Families and people who care for me</a:t>
            </a:r>
            <a:endParaRPr lang="en-GB" b="1" dirty="0">
              <a:ln w="22225">
                <a:solidFill>
                  <a:schemeClr val="accent2"/>
                </a:solidFill>
                <a:prstDash val="solid"/>
              </a:ln>
              <a:solidFill>
                <a:schemeClr val="accent2">
                  <a:lumMod val="40000"/>
                  <a:lumOff val="60000"/>
                </a:schemeClr>
              </a:solidFill>
            </a:endParaRPr>
          </a:p>
        </p:txBody>
      </p:sp>
      <p:sp>
        <p:nvSpPr>
          <p:cNvPr id="4" name="Text Placeholder 1">
            <a:extLst>
              <a:ext uri="{FF2B5EF4-FFF2-40B4-BE49-F238E27FC236}">
                <a16:creationId xmlns:a16="http://schemas.microsoft.com/office/drawing/2014/main" id="{E78513CC-A2C5-436C-B478-7D5591876006}"/>
              </a:ext>
            </a:extLst>
          </p:cNvPr>
          <p:cNvSpPr>
            <a:spLocks noGrp="1"/>
          </p:cNvSpPr>
          <p:nvPr>
            <p:ph idx="1"/>
          </p:nvPr>
        </p:nvSpPr>
        <p:spPr>
          <a:xfrm>
            <a:off x="677689" y="1736519"/>
            <a:ext cx="10190179" cy="4469409"/>
          </a:xfrm>
        </p:spPr>
        <p:txBody>
          <a:bodyPr>
            <a:normAutofit fontScale="92500" lnSpcReduction="10000"/>
          </a:bodyPr>
          <a:lstStyle/>
          <a:p>
            <a:pPr marR="180340" lvl="0">
              <a:spcAft>
                <a:spcPts val="600"/>
              </a:spcAft>
              <a:buBlip>
                <a:blip r:embed="rId3"/>
              </a:buBlip>
            </a:pPr>
            <a:r>
              <a:rPr lang="en-GB" dirty="0">
                <a:solidFill>
                  <a:schemeClr val="bg2">
                    <a:lumMod val="90000"/>
                  </a:schemeClr>
                </a:solidFill>
              </a:rPr>
              <a:t>That families are important for children growing up because they can give love, security and stability</a:t>
            </a:r>
          </a:p>
          <a:p>
            <a:pPr marR="180340" lvl="0">
              <a:spcAft>
                <a:spcPts val="600"/>
              </a:spcAft>
              <a:buBlip>
                <a:blip r:embed="rId3"/>
              </a:buBlip>
            </a:pPr>
            <a:r>
              <a:rPr lang="en-GB" dirty="0">
                <a:solidFill>
                  <a:schemeClr val="bg2">
                    <a:lumMod val="90000"/>
                  </a:schemeClr>
                </a:solidFill>
              </a:rPr>
              <a:t>The characteristics of healthy family life, commitment to each other, including in times of difficulty, protection and care for children and other family members, the importance of spending time together and sharing each other’s lives</a:t>
            </a:r>
          </a:p>
          <a:p>
            <a:pPr marR="180340" lvl="0">
              <a:spcAft>
                <a:spcPts val="600"/>
              </a:spcAft>
              <a:buBlip>
                <a:blip r:embed="rId3"/>
              </a:buBlip>
            </a:pPr>
            <a:r>
              <a:rPr lang="en-GB" dirty="0">
                <a:solidFill>
                  <a:schemeClr val="bg2">
                    <a:lumMod val="90000"/>
                  </a:schemeClr>
                </a:solidFill>
              </a:rPr>
              <a:t>That others’ families, either in school or in the wider world, sometimes look different to their family, but that they should respect those differences and know that other children’s families are also characterized by love and care</a:t>
            </a:r>
          </a:p>
          <a:p>
            <a:pPr marR="180340" lvl="0">
              <a:spcAft>
                <a:spcPts val="600"/>
              </a:spcAft>
              <a:buBlip>
                <a:blip r:embed="rId3"/>
              </a:buBlip>
            </a:pPr>
            <a:r>
              <a:rPr lang="en-GB" dirty="0">
                <a:solidFill>
                  <a:schemeClr val="bg2">
                    <a:lumMod val="90000"/>
                  </a:schemeClr>
                </a:solidFill>
              </a:rPr>
              <a:t>That stable, caring relationships, which may be of different types, are at the heart of happy families, and are important for children’s security as they grow up</a:t>
            </a:r>
          </a:p>
          <a:p>
            <a:pPr marR="180340" lvl="0">
              <a:spcAft>
                <a:spcPts val="600"/>
              </a:spcAft>
              <a:buBlip>
                <a:blip r:embed="rId3"/>
              </a:buBlip>
            </a:pPr>
            <a:r>
              <a:rPr lang="en-GB" dirty="0">
                <a:solidFill>
                  <a:schemeClr val="bg2">
                    <a:lumMod val="90000"/>
                  </a:schemeClr>
                </a:solidFill>
              </a:rPr>
              <a:t>That marriage represents a formal and legally recognized commitment of two people to each other which is intended to be lifelong</a:t>
            </a:r>
          </a:p>
          <a:p>
            <a:pPr marR="180340" lvl="0">
              <a:spcAft>
                <a:spcPts val="600"/>
              </a:spcAft>
              <a:buBlip>
                <a:blip r:embed="rId3"/>
              </a:buBlip>
            </a:pPr>
            <a:r>
              <a:rPr lang="en-GB" dirty="0">
                <a:solidFill>
                  <a:schemeClr val="bg2">
                    <a:lumMod val="90000"/>
                  </a:schemeClr>
                </a:solidFill>
              </a:rPr>
              <a:t>How to recognise if family relationships are making them feel unhappy or unsafe, and how to seek help or advice from others if needed</a:t>
            </a:r>
          </a:p>
          <a:p>
            <a:endParaRPr lang="en-GB" dirty="0"/>
          </a:p>
        </p:txBody>
      </p:sp>
      <p:pic>
        <p:nvPicPr>
          <p:cNvPr id="8" name="Picture 7">
            <a:extLst>
              <a:ext uri="{FF2B5EF4-FFF2-40B4-BE49-F238E27FC236}">
                <a16:creationId xmlns:a16="http://schemas.microsoft.com/office/drawing/2014/main" id="{C72D1F78-B696-4E27-AFD0-8078A4E17E5A}"/>
              </a:ext>
            </a:extLst>
          </p:cNvPr>
          <p:cNvPicPr>
            <a:picLocks noChangeAspect="1"/>
          </p:cNvPicPr>
          <p:nvPr/>
        </p:nvPicPr>
        <p:blipFill>
          <a:blip r:embed="rId4"/>
          <a:stretch>
            <a:fillRect/>
          </a:stretch>
        </p:blipFill>
        <p:spPr>
          <a:xfrm>
            <a:off x="10355685" y="477319"/>
            <a:ext cx="1465254" cy="2077321"/>
          </a:xfrm>
          <a:prstGeom prst="rect">
            <a:avLst/>
          </a:prstGeom>
        </p:spPr>
      </p:pic>
    </p:spTree>
    <p:extLst>
      <p:ext uri="{BB962C8B-B14F-4D97-AF65-F5344CB8AC3E}">
        <p14:creationId xmlns:p14="http://schemas.microsoft.com/office/powerpoint/2010/main" val="40155766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0EB719-5557-44ED-B440-A7FCDA2A2D24}"/>
              </a:ext>
            </a:extLst>
          </p:cNvPr>
          <p:cNvSpPr>
            <a:spLocks noGrp="1"/>
          </p:cNvSpPr>
          <p:nvPr>
            <p:ph type="title"/>
          </p:nvPr>
        </p:nvSpPr>
        <p:spPr>
          <a:xfrm>
            <a:off x="371062" y="94587"/>
            <a:ext cx="8596668" cy="1320800"/>
          </a:xfrm>
        </p:spPr>
        <p:txBody>
          <a:bodyPr/>
          <a:lstStyle/>
          <a:p>
            <a:r>
              <a:rPr lang="en-US" b="1" dirty="0">
                <a:ln w="22225">
                  <a:solidFill>
                    <a:schemeClr val="accent2"/>
                  </a:solidFill>
                  <a:prstDash val="solid"/>
                </a:ln>
                <a:solidFill>
                  <a:schemeClr val="accent2">
                    <a:lumMod val="40000"/>
                    <a:lumOff val="60000"/>
                  </a:schemeClr>
                </a:solidFill>
              </a:rPr>
              <a:t>Caring Friendships</a:t>
            </a:r>
            <a:endParaRPr lang="en-GB" dirty="0"/>
          </a:p>
        </p:txBody>
      </p:sp>
      <p:sp>
        <p:nvSpPr>
          <p:cNvPr id="3" name="Content Placeholder 2">
            <a:extLst>
              <a:ext uri="{FF2B5EF4-FFF2-40B4-BE49-F238E27FC236}">
                <a16:creationId xmlns:a16="http://schemas.microsoft.com/office/drawing/2014/main" id="{8546FA26-9197-4CF1-A1CA-DF3302EF6B1A}"/>
              </a:ext>
            </a:extLst>
          </p:cNvPr>
          <p:cNvSpPr>
            <a:spLocks noGrp="1"/>
          </p:cNvSpPr>
          <p:nvPr>
            <p:ph idx="1"/>
          </p:nvPr>
        </p:nvSpPr>
        <p:spPr>
          <a:xfrm>
            <a:off x="241159" y="1235947"/>
            <a:ext cx="10992897" cy="5373400"/>
          </a:xfrm>
        </p:spPr>
        <p:txBody>
          <a:bodyPr>
            <a:normAutofit fontScale="92500"/>
          </a:bodyPr>
          <a:lstStyle/>
          <a:p>
            <a:pPr marR="180340" lvl="0">
              <a:spcAft>
                <a:spcPts val="600"/>
              </a:spcAft>
              <a:buBlip>
                <a:blip r:embed="rId2"/>
              </a:buBlip>
            </a:pPr>
            <a:r>
              <a:rPr lang="en-GB" sz="2400" dirty="0">
                <a:solidFill>
                  <a:srgbClr val="CCECFF"/>
                </a:solidFill>
                <a:latin typeface="Arial" panose="020B0604020202020204" pitchFamily="34" charset="0"/>
                <a:ea typeface="MS Mincho" panose="02020609040205080304" pitchFamily="49" charset="-128"/>
              </a:rPr>
              <a:t>How important friendships are in making us feel happy and secure, and how people choose and make friends</a:t>
            </a:r>
          </a:p>
          <a:p>
            <a:pPr marR="180340" lvl="0">
              <a:spcAft>
                <a:spcPts val="600"/>
              </a:spcAft>
              <a:buBlip>
                <a:blip r:embed="rId2"/>
              </a:buBlip>
            </a:pPr>
            <a:r>
              <a:rPr lang="en-GB" sz="2400" dirty="0">
                <a:solidFill>
                  <a:srgbClr val="CCECFF"/>
                </a:solidFill>
                <a:latin typeface="Arial" panose="020B0604020202020204" pitchFamily="34" charset="0"/>
                <a:ea typeface="MS Mincho" panose="02020609040205080304" pitchFamily="49" charset="-128"/>
              </a:rPr>
              <a:t>The characteristics of friendships, including mutual respect, honesty, trustworthiness, loyalty, kindness, generosity, sharing interests and experiences and support with problems and difficulties</a:t>
            </a:r>
          </a:p>
          <a:p>
            <a:pPr marR="180340" lvl="0">
              <a:spcAft>
                <a:spcPts val="600"/>
              </a:spcAft>
              <a:buBlip>
                <a:blip r:embed="rId2"/>
              </a:buBlip>
            </a:pPr>
            <a:r>
              <a:rPr lang="en-GB" sz="2400" dirty="0">
                <a:solidFill>
                  <a:srgbClr val="CCECFF"/>
                </a:solidFill>
                <a:latin typeface="Arial" panose="020B0604020202020204" pitchFamily="34" charset="0"/>
                <a:ea typeface="MS Mincho" panose="02020609040205080304" pitchFamily="49" charset="-128"/>
              </a:rPr>
              <a:t>That healthy friendships are positive and welcoming towards others, and do not make others feel lonely or excluded</a:t>
            </a:r>
          </a:p>
          <a:p>
            <a:pPr marR="180340" lvl="0">
              <a:spcAft>
                <a:spcPts val="600"/>
              </a:spcAft>
              <a:buBlip>
                <a:blip r:embed="rId2"/>
              </a:buBlip>
            </a:pPr>
            <a:r>
              <a:rPr lang="en-GB" sz="2400" dirty="0">
                <a:solidFill>
                  <a:srgbClr val="CCECFF"/>
                </a:solidFill>
                <a:latin typeface="Arial" panose="020B0604020202020204" pitchFamily="34" charset="0"/>
                <a:ea typeface="MS Mincho" panose="02020609040205080304" pitchFamily="49" charset="-128"/>
              </a:rPr>
              <a:t>That most friendships have ups and downs, and that these can often be worked through so that the friendship is repaired or even strengthened, and that resorting to violence is never right</a:t>
            </a:r>
          </a:p>
          <a:p>
            <a:pPr marR="180340" lvl="0">
              <a:spcAft>
                <a:spcPts val="600"/>
              </a:spcAft>
              <a:buBlip>
                <a:blip r:embed="rId2"/>
              </a:buBlip>
            </a:pPr>
            <a:r>
              <a:rPr lang="en-GB" sz="2400" dirty="0">
                <a:solidFill>
                  <a:srgbClr val="CCECFF"/>
                </a:solidFill>
                <a:latin typeface="Arial" panose="020B0604020202020204" pitchFamily="34" charset="0"/>
                <a:ea typeface="MS Mincho" panose="02020609040205080304" pitchFamily="49" charset="-128"/>
              </a:rPr>
              <a:t>How to recognise who to trust and who not to trust, how to judge when a friendship is making them feel unhappy or uncomfortable, managing conflict, how to managing these situations and how to seek help or advice from others if needed</a:t>
            </a:r>
          </a:p>
          <a:p>
            <a:endParaRPr lang="en-GB" dirty="0"/>
          </a:p>
        </p:txBody>
      </p:sp>
      <p:pic>
        <p:nvPicPr>
          <p:cNvPr id="7" name="Picture 6">
            <a:extLst>
              <a:ext uri="{FF2B5EF4-FFF2-40B4-BE49-F238E27FC236}">
                <a16:creationId xmlns:a16="http://schemas.microsoft.com/office/drawing/2014/main" id="{2389BBC9-010B-4FB0-89CC-06F82A44740F}"/>
              </a:ext>
            </a:extLst>
          </p:cNvPr>
          <p:cNvPicPr>
            <a:picLocks noChangeAspect="1"/>
          </p:cNvPicPr>
          <p:nvPr/>
        </p:nvPicPr>
        <p:blipFill>
          <a:blip r:embed="rId3"/>
          <a:stretch>
            <a:fillRect/>
          </a:stretch>
        </p:blipFill>
        <p:spPr>
          <a:xfrm>
            <a:off x="10741688" y="248653"/>
            <a:ext cx="1323347" cy="1876137"/>
          </a:xfrm>
          <a:prstGeom prst="rect">
            <a:avLst/>
          </a:prstGeom>
        </p:spPr>
      </p:pic>
    </p:spTree>
    <p:extLst>
      <p:ext uri="{BB962C8B-B14F-4D97-AF65-F5344CB8AC3E}">
        <p14:creationId xmlns:p14="http://schemas.microsoft.com/office/powerpoint/2010/main" val="36267653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87ECB6-7F52-40AE-98F6-1A0ECBB1995A}"/>
              </a:ext>
            </a:extLst>
          </p:cNvPr>
          <p:cNvSpPr>
            <a:spLocks noGrp="1"/>
          </p:cNvSpPr>
          <p:nvPr>
            <p:ph type="title"/>
          </p:nvPr>
        </p:nvSpPr>
        <p:spPr/>
        <p:txBody>
          <a:bodyPr/>
          <a:lstStyle/>
          <a:p>
            <a:r>
              <a:rPr lang="en-US" b="1" dirty="0">
                <a:ln w="22225">
                  <a:solidFill>
                    <a:schemeClr val="accent2"/>
                  </a:solidFill>
                  <a:prstDash val="solid"/>
                </a:ln>
                <a:solidFill>
                  <a:schemeClr val="accent2">
                    <a:lumMod val="40000"/>
                    <a:lumOff val="60000"/>
                  </a:schemeClr>
                </a:solidFill>
              </a:rPr>
              <a:t>Respectful Relationships</a:t>
            </a:r>
            <a:endParaRPr lang="en-GB" dirty="0"/>
          </a:p>
        </p:txBody>
      </p:sp>
      <p:sp>
        <p:nvSpPr>
          <p:cNvPr id="3" name="Content Placeholder 2">
            <a:extLst>
              <a:ext uri="{FF2B5EF4-FFF2-40B4-BE49-F238E27FC236}">
                <a16:creationId xmlns:a16="http://schemas.microsoft.com/office/drawing/2014/main" id="{85D905BE-4005-4E74-8601-EE0902A75FA5}"/>
              </a:ext>
            </a:extLst>
          </p:cNvPr>
          <p:cNvSpPr>
            <a:spLocks noGrp="1"/>
          </p:cNvSpPr>
          <p:nvPr>
            <p:ph idx="1"/>
          </p:nvPr>
        </p:nvSpPr>
        <p:spPr>
          <a:xfrm>
            <a:off x="677333" y="1347537"/>
            <a:ext cx="9678351" cy="5245768"/>
          </a:xfrm>
        </p:spPr>
        <p:txBody>
          <a:bodyPr>
            <a:normAutofit fontScale="92500"/>
          </a:bodyPr>
          <a:lstStyle/>
          <a:p>
            <a:pPr marR="180340" lvl="0">
              <a:spcAft>
                <a:spcPts val="600"/>
              </a:spcAft>
              <a:buBlip>
                <a:blip r:embed="rId2"/>
              </a:buBlip>
            </a:pPr>
            <a:r>
              <a:rPr lang="en-GB" dirty="0">
                <a:solidFill>
                  <a:schemeClr val="bg2">
                    <a:lumMod val="90000"/>
                  </a:schemeClr>
                </a:solidFill>
              </a:rPr>
              <a:t>The importance of respecting others, even when they’re very different from them (for example, physically, in character, personality or backgrounds), or make different choices or have different preferences or beliefs</a:t>
            </a:r>
          </a:p>
          <a:p>
            <a:pPr marR="180340" lvl="0">
              <a:spcAft>
                <a:spcPts val="600"/>
              </a:spcAft>
              <a:buBlip>
                <a:blip r:embed="rId2"/>
              </a:buBlip>
            </a:pPr>
            <a:r>
              <a:rPr lang="en-GB" dirty="0">
                <a:solidFill>
                  <a:schemeClr val="bg2">
                    <a:lumMod val="90000"/>
                  </a:schemeClr>
                </a:solidFill>
              </a:rPr>
              <a:t>Practical steps they can take in a range of different contexts to improve or support respectful relationships</a:t>
            </a:r>
          </a:p>
          <a:p>
            <a:pPr marR="180340" lvl="0">
              <a:spcAft>
                <a:spcPts val="600"/>
              </a:spcAft>
              <a:buBlip>
                <a:blip r:embed="rId2"/>
              </a:buBlip>
            </a:pPr>
            <a:r>
              <a:rPr lang="en-GB" dirty="0">
                <a:solidFill>
                  <a:schemeClr val="bg2">
                    <a:lumMod val="90000"/>
                  </a:schemeClr>
                </a:solidFill>
              </a:rPr>
              <a:t>The conventions of courtesy and manners</a:t>
            </a:r>
          </a:p>
          <a:p>
            <a:pPr marR="180340" lvl="0">
              <a:spcAft>
                <a:spcPts val="600"/>
              </a:spcAft>
              <a:buBlip>
                <a:blip r:embed="rId2"/>
              </a:buBlip>
            </a:pPr>
            <a:r>
              <a:rPr lang="en-GB" dirty="0">
                <a:solidFill>
                  <a:schemeClr val="bg2">
                    <a:lumMod val="90000"/>
                  </a:schemeClr>
                </a:solidFill>
              </a:rPr>
              <a:t>The importance of self-respect and how this links to their own happiness</a:t>
            </a:r>
          </a:p>
          <a:p>
            <a:pPr marR="180340" lvl="0">
              <a:spcAft>
                <a:spcPts val="600"/>
              </a:spcAft>
              <a:buBlip>
                <a:blip r:embed="rId2"/>
              </a:buBlip>
            </a:pPr>
            <a:r>
              <a:rPr lang="en-GB" dirty="0">
                <a:solidFill>
                  <a:schemeClr val="bg2">
                    <a:lumMod val="90000"/>
                  </a:schemeClr>
                </a:solidFill>
              </a:rPr>
              <a:t>That in school and in the wider world they can expect to be treated with respect by others, and that in turn they should show respect to others, including those in positions of authority</a:t>
            </a:r>
          </a:p>
          <a:p>
            <a:pPr marR="180340" lvl="0">
              <a:spcAft>
                <a:spcPts val="600"/>
              </a:spcAft>
              <a:buBlip>
                <a:blip r:embed="rId2"/>
              </a:buBlip>
            </a:pPr>
            <a:r>
              <a:rPr lang="en-GB" dirty="0">
                <a:solidFill>
                  <a:schemeClr val="bg2">
                    <a:lumMod val="90000"/>
                  </a:schemeClr>
                </a:solidFill>
              </a:rPr>
              <a:t>About different types of bullying (including cyberbullying), the impact of bullying, responsibilities of bystanders (primarily reporting bullying to an adult) and how to get help</a:t>
            </a:r>
          </a:p>
          <a:p>
            <a:pPr marR="180340" lvl="0">
              <a:spcAft>
                <a:spcPts val="600"/>
              </a:spcAft>
              <a:buBlip>
                <a:blip r:embed="rId2"/>
              </a:buBlip>
            </a:pPr>
            <a:r>
              <a:rPr lang="en-GB" dirty="0">
                <a:solidFill>
                  <a:schemeClr val="bg2">
                    <a:lumMod val="90000"/>
                  </a:schemeClr>
                </a:solidFill>
              </a:rPr>
              <a:t>What a stereotype is, and how stereotypes can be unfair, negative or destructive</a:t>
            </a:r>
          </a:p>
          <a:p>
            <a:pPr marR="180340" lvl="0">
              <a:spcAft>
                <a:spcPts val="600"/>
              </a:spcAft>
              <a:buBlip>
                <a:blip r:embed="rId2"/>
              </a:buBlip>
            </a:pPr>
            <a:r>
              <a:rPr lang="en-GB" dirty="0">
                <a:solidFill>
                  <a:schemeClr val="bg2">
                    <a:lumMod val="90000"/>
                  </a:schemeClr>
                </a:solidFill>
              </a:rPr>
              <a:t>The importance of permission-seeking and giving in relationships with friends, peers and adults</a:t>
            </a:r>
          </a:p>
          <a:p>
            <a:endParaRPr lang="en-GB" dirty="0"/>
          </a:p>
        </p:txBody>
      </p:sp>
      <p:sp>
        <p:nvSpPr>
          <p:cNvPr id="4" name="TextBox 3">
            <a:extLst>
              <a:ext uri="{FF2B5EF4-FFF2-40B4-BE49-F238E27FC236}">
                <a16:creationId xmlns:a16="http://schemas.microsoft.com/office/drawing/2014/main" id="{B09AFC00-711B-4DB3-A299-12B2BB0D6DB0}"/>
              </a:ext>
            </a:extLst>
          </p:cNvPr>
          <p:cNvSpPr txBox="1"/>
          <p:nvPr/>
        </p:nvSpPr>
        <p:spPr>
          <a:xfrm>
            <a:off x="10084904" y="5857461"/>
            <a:ext cx="1736035" cy="523220"/>
          </a:xfrm>
          <a:prstGeom prst="rect">
            <a:avLst/>
          </a:prstGeom>
          <a:noFill/>
        </p:spPr>
        <p:txBody>
          <a:bodyPr wrap="square" rtlCol="0">
            <a:spAutoFit/>
          </a:bodyPr>
          <a:lstStyle/>
          <a:p>
            <a:r>
              <a:rPr lang="en-US" sz="2800" b="1" dirty="0">
                <a:ln w="12700">
                  <a:solidFill>
                    <a:schemeClr val="accent5"/>
                  </a:solidFill>
                  <a:prstDash val="solid"/>
                </a:ln>
                <a:pattFill prst="ltDnDiag">
                  <a:fgClr>
                    <a:schemeClr val="accent5">
                      <a:lumMod val="60000"/>
                      <a:lumOff val="40000"/>
                    </a:schemeClr>
                  </a:fgClr>
                  <a:bgClr>
                    <a:schemeClr val="bg1"/>
                  </a:bgClr>
                </a:pattFill>
              </a:rPr>
              <a:t>Handout</a:t>
            </a:r>
            <a:endParaRPr lang="en-GB" sz="2800" b="1" dirty="0">
              <a:ln w="12700">
                <a:solidFill>
                  <a:schemeClr val="accent5"/>
                </a:solidFill>
                <a:prstDash val="solid"/>
              </a:ln>
              <a:pattFill prst="ltDnDiag">
                <a:fgClr>
                  <a:schemeClr val="accent5">
                    <a:lumMod val="60000"/>
                    <a:lumOff val="40000"/>
                  </a:schemeClr>
                </a:fgClr>
                <a:bgClr>
                  <a:schemeClr val="bg1"/>
                </a:bgClr>
              </a:pattFill>
            </a:endParaRPr>
          </a:p>
        </p:txBody>
      </p:sp>
      <p:pic>
        <p:nvPicPr>
          <p:cNvPr id="7" name="Picture 6">
            <a:extLst>
              <a:ext uri="{FF2B5EF4-FFF2-40B4-BE49-F238E27FC236}">
                <a16:creationId xmlns:a16="http://schemas.microsoft.com/office/drawing/2014/main" id="{66A7C34D-6568-41AB-B66F-25125F8DB6E3}"/>
              </a:ext>
            </a:extLst>
          </p:cNvPr>
          <p:cNvPicPr>
            <a:picLocks noChangeAspect="1"/>
          </p:cNvPicPr>
          <p:nvPr/>
        </p:nvPicPr>
        <p:blipFill>
          <a:blip r:embed="rId3"/>
          <a:stretch>
            <a:fillRect/>
          </a:stretch>
        </p:blipFill>
        <p:spPr>
          <a:xfrm>
            <a:off x="10355685" y="477319"/>
            <a:ext cx="1465254" cy="2077321"/>
          </a:xfrm>
          <a:prstGeom prst="rect">
            <a:avLst/>
          </a:prstGeom>
        </p:spPr>
      </p:pic>
    </p:spTree>
    <p:extLst>
      <p:ext uri="{BB962C8B-B14F-4D97-AF65-F5344CB8AC3E}">
        <p14:creationId xmlns:p14="http://schemas.microsoft.com/office/powerpoint/2010/main" val="11258520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0E745F-6C66-4183-B809-BB85931D811F}"/>
              </a:ext>
            </a:extLst>
          </p:cNvPr>
          <p:cNvSpPr>
            <a:spLocks noGrp="1"/>
          </p:cNvSpPr>
          <p:nvPr>
            <p:ph type="title"/>
          </p:nvPr>
        </p:nvSpPr>
        <p:spPr>
          <a:xfrm>
            <a:off x="144771" y="6700"/>
            <a:ext cx="8596668" cy="987117"/>
          </a:xfrm>
        </p:spPr>
        <p:txBody>
          <a:bodyPr/>
          <a:lstStyle/>
          <a:p>
            <a:r>
              <a:rPr lang="en-US" b="1" dirty="0">
                <a:ln w="22225">
                  <a:solidFill>
                    <a:schemeClr val="accent2"/>
                  </a:solidFill>
                  <a:prstDash val="solid"/>
                </a:ln>
                <a:solidFill>
                  <a:schemeClr val="accent2">
                    <a:lumMod val="40000"/>
                    <a:lumOff val="60000"/>
                  </a:schemeClr>
                </a:solidFill>
              </a:rPr>
              <a:t>Online Relationships</a:t>
            </a:r>
            <a:endParaRPr lang="en-GB" b="1" dirty="0">
              <a:ln w="22225">
                <a:solidFill>
                  <a:schemeClr val="accent2"/>
                </a:solidFill>
                <a:prstDash val="solid"/>
              </a:ln>
              <a:solidFill>
                <a:schemeClr val="accent2">
                  <a:lumMod val="40000"/>
                  <a:lumOff val="60000"/>
                </a:schemeClr>
              </a:solidFill>
            </a:endParaRPr>
          </a:p>
        </p:txBody>
      </p:sp>
      <p:sp>
        <p:nvSpPr>
          <p:cNvPr id="3" name="Content Placeholder 2">
            <a:extLst>
              <a:ext uri="{FF2B5EF4-FFF2-40B4-BE49-F238E27FC236}">
                <a16:creationId xmlns:a16="http://schemas.microsoft.com/office/drawing/2014/main" id="{D908DF53-E1A8-4CF0-8AC7-E938578708A4}"/>
              </a:ext>
            </a:extLst>
          </p:cNvPr>
          <p:cNvSpPr>
            <a:spLocks noGrp="1"/>
          </p:cNvSpPr>
          <p:nvPr>
            <p:ph idx="1"/>
          </p:nvPr>
        </p:nvSpPr>
        <p:spPr>
          <a:xfrm>
            <a:off x="231112" y="683288"/>
            <a:ext cx="11545555" cy="5727560"/>
          </a:xfrm>
        </p:spPr>
        <p:txBody>
          <a:bodyPr/>
          <a:lstStyle/>
          <a:p>
            <a:pPr marR="180340" lvl="0">
              <a:spcAft>
                <a:spcPts val="600"/>
              </a:spcAft>
              <a:buBlip>
                <a:blip r:embed="rId2"/>
              </a:buBlip>
            </a:pPr>
            <a:r>
              <a:rPr lang="en-GB" sz="2400" dirty="0">
                <a:solidFill>
                  <a:srgbClr val="CCECFF"/>
                </a:solidFill>
                <a:latin typeface="Arial" panose="020B0604020202020204" pitchFamily="34" charset="0"/>
                <a:ea typeface="MS Mincho" panose="02020609040205080304" pitchFamily="49" charset="-128"/>
              </a:rPr>
              <a:t>That people sometimes behave differently online, including by pretending to be someone they’re not</a:t>
            </a:r>
          </a:p>
          <a:p>
            <a:pPr marR="180340" lvl="0">
              <a:spcAft>
                <a:spcPts val="600"/>
              </a:spcAft>
              <a:buBlip>
                <a:blip r:embed="rId2"/>
              </a:buBlip>
            </a:pPr>
            <a:r>
              <a:rPr lang="en-GB" sz="2400" dirty="0">
                <a:solidFill>
                  <a:srgbClr val="CCECFF"/>
                </a:solidFill>
                <a:latin typeface="Arial" panose="020B0604020202020204" pitchFamily="34" charset="0"/>
                <a:ea typeface="MS Mincho" panose="02020609040205080304" pitchFamily="49" charset="-128"/>
              </a:rPr>
              <a:t>That the same principles apply to online relationships as face-to-face relationships, including the importance of respect for other online (even when we’re anonymous)</a:t>
            </a:r>
          </a:p>
          <a:p>
            <a:pPr marR="180340" lvl="0">
              <a:spcAft>
                <a:spcPts val="600"/>
              </a:spcAft>
              <a:buBlip>
                <a:blip r:embed="rId2"/>
              </a:buBlip>
            </a:pPr>
            <a:r>
              <a:rPr lang="en-GB" sz="2400" dirty="0">
                <a:solidFill>
                  <a:srgbClr val="CCECFF"/>
                </a:solidFill>
                <a:latin typeface="Arial" panose="020B0604020202020204" pitchFamily="34" charset="0"/>
                <a:ea typeface="MS Mincho" panose="02020609040205080304" pitchFamily="49" charset="-128"/>
              </a:rPr>
              <a:t>The rules and principles for keeping safe online, how to recognise risks, harmful content and contact, and how to report them</a:t>
            </a:r>
          </a:p>
          <a:p>
            <a:pPr marR="180340" lvl="0">
              <a:spcAft>
                <a:spcPts val="600"/>
              </a:spcAft>
              <a:buBlip>
                <a:blip r:embed="rId2"/>
              </a:buBlip>
            </a:pPr>
            <a:r>
              <a:rPr lang="en-GB" sz="2400" dirty="0">
                <a:solidFill>
                  <a:srgbClr val="CCECFF"/>
                </a:solidFill>
                <a:latin typeface="Arial" panose="020B0604020202020204" pitchFamily="34" charset="0"/>
                <a:ea typeface="MS Mincho" panose="02020609040205080304" pitchFamily="49" charset="-128"/>
              </a:rPr>
              <a:t>How to critically consider their online friendships and sources of information, including awareness of the risks associated with people they’ve never met</a:t>
            </a:r>
          </a:p>
          <a:p>
            <a:pPr marR="180340" lvl="0">
              <a:spcAft>
                <a:spcPts val="600"/>
              </a:spcAft>
              <a:buBlip>
                <a:blip r:embed="rId2"/>
              </a:buBlip>
            </a:pPr>
            <a:r>
              <a:rPr lang="en-GB" sz="2400" dirty="0">
                <a:solidFill>
                  <a:srgbClr val="CCECFF"/>
                </a:solidFill>
                <a:latin typeface="Arial" panose="020B0604020202020204" pitchFamily="34" charset="0"/>
                <a:ea typeface="MS Mincho" panose="02020609040205080304" pitchFamily="49" charset="-128"/>
              </a:rPr>
              <a:t>How information and data is shared and used online</a:t>
            </a:r>
          </a:p>
          <a:p>
            <a:endParaRPr lang="en-GB" dirty="0"/>
          </a:p>
        </p:txBody>
      </p:sp>
      <p:pic>
        <p:nvPicPr>
          <p:cNvPr id="7" name="Picture 6">
            <a:extLst>
              <a:ext uri="{FF2B5EF4-FFF2-40B4-BE49-F238E27FC236}">
                <a16:creationId xmlns:a16="http://schemas.microsoft.com/office/drawing/2014/main" id="{F2B313C6-4A97-424E-B995-68734C475FE8}"/>
              </a:ext>
            </a:extLst>
          </p:cNvPr>
          <p:cNvPicPr>
            <a:picLocks noChangeAspect="1"/>
          </p:cNvPicPr>
          <p:nvPr/>
        </p:nvPicPr>
        <p:blipFill>
          <a:blip r:embed="rId3"/>
          <a:stretch>
            <a:fillRect/>
          </a:stretch>
        </p:blipFill>
        <p:spPr>
          <a:xfrm>
            <a:off x="10699531" y="4788061"/>
            <a:ext cx="1392714" cy="1974479"/>
          </a:xfrm>
          <a:prstGeom prst="rect">
            <a:avLst/>
          </a:prstGeom>
        </p:spPr>
      </p:pic>
    </p:spTree>
    <p:extLst>
      <p:ext uri="{BB962C8B-B14F-4D97-AF65-F5344CB8AC3E}">
        <p14:creationId xmlns:p14="http://schemas.microsoft.com/office/powerpoint/2010/main" val="4251078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672A73-DCEA-424F-8DE5-5BC18B5EDE91}"/>
              </a:ext>
            </a:extLst>
          </p:cNvPr>
          <p:cNvSpPr>
            <a:spLocks noGrp="1"/>
          </p:cNvSpPr>
          <p:nvPr>
            <p:ph type="title"/>
          </p:nvPr>
        </p:nvSpPr>
        <p:spPr>
          <a:xfrm>
            <a:off x="195013" y="107182"/>
            <a:ext cx="8596668" cy="1320800"/>
          </a:xfrm>
        </p:spPr>
        <p:txBody>
          <a:bodyPr/>
          <a:lstStyle/>
          <a:p>
            <a:r>
              <a:rPr lang="en-US" b="1" dirty="0">
                <a:ln w="22225">
                  <a:solidFill>
                    <a:schemeClr val="accent2"/>
                  </a:solidFill>
                  <a:prstDash val="solid"/>
                </a:ln>
                <a:solidFill>
                  <a:schemeClr val="accent2">
                    <a:lumMod val="40000"/>
                    <a:lumOff val="60000"/>
                  </a:schemeClr>
                </a:solidFill>
              </a:rPr>
              <a:t>Being Safe</a:t>
            </a:r>
            <a:endParaRPr lang="en-GB" b="1" dirty="0">
              <a:ln w="22225">
                <a:solidFill>
                  <a:schemeClr val="accent2"/>
                </a:solidFill>
                <a:prstDash val="solid"/>
              </a:ln>
              <a:solidFill>
                <a:schemeClr val="accent2">
                  <a:lumMod val="40000"/>
                  <a:lumOff val="60000"/>
                </a:schemeClr>
              </a:solidFill>
            </a:endParaRPr>
          </a:p>
        </p:txBody>
      </p:sp>
      <p:sp>
        <p:nvSpPr>
          <p:cNvPr id="3" name="Content Placeholder 2">
            <a:extLst>
              <a:ext uri="{FF2B5EF4-FFF2-40B4-BE49-F238E27FC236}">
                <a16:creationId xmlns:a16="http://schemas.microsoft.com/office/drawing/2014/main" id="{B451C26A-B0B9-42F8-943D-2B48FF2C459C}"/>
              </a:ext>
            </a:extLst>
          </p:cNvPr>
          <p:cNvSpPr>
            <a:spLocks noGrp="1"/>
          </p:cNvSpPr>
          <p:nvPr>
            <p:ph idx="1"/>
          </p:nvPr>
        </p:nvSpPr>
        <p:spPr>
          <a:xfrm>
            <a:off x="195013" y="767582"/>
            <a:ext cx="10647159" cy="5566765"/>
          </a:xfrm>
        </p:spPr>
        <p:txBody>
          <a:bodyPr>
            <a:normAutofit/>
          </a:bodyPr>
          <a:lstStyle/>
          <a:p>
            <a:pPr marR="180340" lvl="0">
              <a:spcAft>
                <a:spcPts val="600"/>
              </a:spcAft>
              <a:buBlip>
                <a:blip r:embed="rId2"/>
              </a:buBlip>
            </a:pPr>
            <a:r>
              <a:rPr lang="en-GB" sz="2000" dirty="0">
                <a:solidFill>
                  <a:srgbClr val="CCECFF"/>
                </a:solidFill>
                <a:latin typeface="Arial" panose="020B0604020202020204" pitchFamily="34" charset="0"/>
                <a:ea typeface="MS Mincho" panose="02020609040205080304" pitchFamily="49" charset="-128"/>
              </a:rPr>
              <a:t>What sorts of boundaries are appropriate in friendships with peers and others (including in a digital context)</a:t>
            </a:r>
          </a:p>
          <a:p>
            <a:pPr marR="180340" lvl="0">
              <a:spcAft>
                <a:spcPts val="600"/>
              </a:spcAft>
              <a:buBlip>
                <a:blip r:embed="rId2"/>
              </a:buBlip>
            </a:pPr>
            <a:r>
              <a:rPr lang="en-GB" sz="2000" dirty="0">
                <a:solidFill>
                  <a:srgbClr val="CCECFF"/>
                </a:solidFill>
                <a:latin typeface="Arial" panose="020B0604020202020204" pitchFamily="34" charset="0"/>
                <a:ea typeface="MS Mincho" panose="02020609040205080304" pitchFamily="49" charset="-128"/>
              </a:rPr>
              <a:t>About the concept of privacy and the implications of it for both children and adults (including that its not always right to keep secrets if they relate to being safe)</a:t>
            </a:r>
          </a:p>
          <a:p>
            <a:pPr marR="180340" lvl="0">
              <a:spcAft>
                <a:spcPts val="600"/>
              </a:spcAft>
              <a:buBlip>
                <a:blip r:embed="rId2"/>
              </a:buBlip>
            </a:pPr>
            <a:r>
              <a:rPr lang="en-GB" sz="2000" dirty="0">
                <a:solidFill>
                  <a:srgbClr val="CCECFF"/>
                </a:solidFill>
                <a:latin typeface="Arial" panose="020B0604020202020204" pitchFamily="34" charset="0"/>
                <a:ea typeface="MS Mincho" panose="02020609040205080304" pitchFamily="49" charset="-128"/>
              </a:rPr>
              <a:t>That each person’s body belongs to them, and the differences between appropriate and inappropriate/unsafe physical and other contact</a:t>
            </a:r>
          </a:p>
          <a:p>
            <a:pPr marR="180340" lvl="0">
              <a:spcAft>
                <a:spcPts val="600"/>
              </a:spcAft>
              <a:buBlip>
                <a:blip r:embed="rId2"/>
              </a:buBlip>
            </a:pPr>
            <a:r>
              <a:rPr lang="en-GB" sz="2000" dirty="0">
                <a:solidFill>
                  <a:srgbClr val="CCECFF"/>
                </a:solidFill>
                <a:latin typeface="Arial" panose="020B0604020202020204" pitchFamily="34" charset="0"/>
                <a:ea typeface="MS Mincho" panose="02020609040205080304" pitchFamily="49" charset="-128"/>
              </a:rPr>
              <a:t>How to respond safely and appropriately to adults they may encounter (in all contexts, including online) who they don’t know</a:t>
            </a:r>
          </a:p>
          <a:p>
            <a:pPr marR="180340" lvl="0">
              <a:spcAft>
                <a:spcPts val="600"/>
              </a:spcAft>
              <a:buBlip>
                <a:blip r:embed="rId2"/>
              </a:buBlip>
            </a:pPr>
            <a:r>
              <a:rPr lang="en-GB" sz="2000" dirty="0">
                <a:solidFill>
                  <a:srgbClr val="CCECFF"/>
                </a:solidFill>
                <a:latin typeface="Arial" panose="020B0604020202020204" pitchFamily="34" charset="0"/>
                <a:ea typeface="MS Mincho" panose="02020609040205080304" pitchFamily="49" charset="-128"/>
              </a:rPr>
              <a:t>How to recognise and report feelings of being unsafe or feeling bad about any adult</a:t>
            </a:r>
          </a:p>
          <a:p>
            <a:pPr marR="180340" lvl="0">
              <a:spcAft>
                <a:spcPts val="600"/>
              </a:spcAft>
              <a:buBlip>
                <a:blip r:embed="rId2"/>
              </a:buBlip>
            </a:pPr>
            <a:r>
              <a:rPr lang="en-GB" sz="2000" dirty="0">
                <a:solidFill>
                  <a:srgbClr val="CCECFF"/>
                </a:solidFill>
                <a:latin typeface="Arial" panose="020B0604020202020204" pitchFamily="34" charset="0"/>
                <a:ea typeface="MS Mincho" panose="02020609040205080304" pitchFamily="49" charset="-128"/>
              </a:rPr>
              <a:t>How to ask for advice or help for themselves or others, and to keep trying until they’re heard</a:t>
            </a:r>
          </a:p>
          <a:p>
            <a:pPr marR="180340" lvl="0">
              <a:spcAft>
                <a:spcPts val="600"/>
              </a:spcAft>
              <a:buBlip>
                <a:blip r:embed="rId2"/>
              </a:buBlip>
            </a:pPr>
            <a:r>
              <a:rPr lang="en-GB" sz="2000" dirty="0">
                <a:solidFill>
                  <a:srgbClr val="CCECFF"/>
                </a:solidFill>
                <a:latin typeface="Arial" panose="020B0604020202020204" pitchFamily="34" charset="0"/>
                <a:ea typeface="MS Mincho" panose="02020609040205080304" pitchFamily="49" charset="-128"/>
              </a:rPr>
              <a:t>How to report concerns or abuse, and the vocabulary and confidence needed to do so</a:t>
            </a:r>
          </a:p>
          <a:p>
            <a:pPr marR="180340" lvl="0">
              <a:spcAft>
                <a:spcPts val="600"/>
              </a:spcAft>
              <a:buBlip>
                <a:blip r:embed="rId2"/>
              </a:buBlip>
            </a:pPr>
            <a:r>
              <a:rPr lang="en-GB" sz="2000" dirty="0">
                <a:solidFill>
                  <a:srgbClr val="CCECFF"/>
                </a:solidFill>
                <a:latin typeface="Arial" panose="020B0604020202020204" pitchFamily="34" charset="0"/>
                <a:ea typeface="MS Mincho" panose="02020609040205080304" pitchFamily="49" charset="-128"/>
              </a:rPr>
              <a:t>Where to get advice (e.g. family, school, other sources)</a:t>
            </a:r>
          </a:p>
        </p:txBody>
      </p:sp>
      <p:pic>
        <p:nvPicPr>
          <p:cNvPr id="8" name="Picture 7">
            <a:extLst>
              <a:ext uri="{FF2B5EF4-FFF2-40B4-BE49-F238E27FC236}">
                <a16:creationId xmlns:a16="http://schemas.microsoft.com/office/drawing/2014/main" id="{E0344DC6-0426-4709-B83E-475529FFCD35}"/>
              </a:ext>
            </a:extLst>
          </p:cNvPr>
          <p:cNvPicPr>
            <a:picLocks noChangeAspect="1"/>
          </p:cNvPicPr>
          <p:nvPr/>
        </p:nvPicPr>
        <p:blipFill>
          <a:blip r:embed="rId3"/>
          <a:stretch>
            <a:fillRect/>
          </a:stretch>
        </p:blipFill>
        <p:spPr>
          <a:xfrm>
            <a:off x="10726746" y="4617240"/>
            <a:ext cx="1465254" cy="2077321"/>
          </a:xfrm>
          <a:prstGeom prst="rect">
            <a:avLst/>
          </a:prstGeom>
        </p:spPr>
      </p:pic>
    </p:spTree>
    <p:extLst>
      <p:ext uri="{BB962C8B-B14F-4D97-AF65-F5344CB8AC3E}">
        <p14:creationId xmlns:p14="http://schemas.microsoft.com/office/powerpoint/2010/main" val="41459682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7D7424-6078-4FFC-A99D-FDB6134D5B0D}"/>
              </a:ext>
            </a:extLst>
          </p:cNvPr>
          <p:cNvSpPr>
            <a:spLocks noGrp="1"/>
          </p:cNvSpPr>
          <p:nvPr>
            <p:ph type="title"/>
          </p:nvPr>
        </p:nvSpPr>
        <p:spPr>
          <a:xfrm>
            <a:off x="94530" y="150190"/>
            <a:ext cx="8596668" cy="1320800"/>
          </a:xfrm>
        </p:spPr>
        <p:txBody>
          <a:bodyPr/>
          <a:lstStyle/>
          <a:p>
            <a:r>
              <a:rPr lang="en-US"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Mental Wellbeing</a:t>
            </a:r>
            <a:endParaRPr lang="en-GB"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p:txBody>
      </p:sp>
      <p:sp>
        <p:nvSpPr>
          <p:cNvPr id="3" name="Content Placeholder 2">
            <a:extLst>
              <a:ext uri="{FF2B5EF4-FFF2-40B4-BE49-F238E27FC236}">
                <a16:creationId xmlns:a16="http://schemas.microsoft.com/office/drawing/2014/main" id="{AD1C96AA-6751-48E7-84FF-277F91994ADD}"/>
              </a:ext>
            </a:extLst>
          </p:cNvPr>
          <p:cNvSpPr>
            <a:spLocks noGrp="1"/>
          </p:cNvSpPr>
          <p:nvPr>
            <p:ph idx="1"/>
          </p:nvPr>
        </p:nvSpPr>
        <p:spPr>
          <a:xfrm>
            <a:off x="94530" y="908282"/>
            <a:ext cx="11682138" cy="5387009"/>
          </a:xfrm>
        </p:spPr>
        <p:txBody>
          <a:bodyPr>
            <a:normAutofit fontScale="77500" lnSpcReduction="20000"/>
          </a:bodyPr>
          <a:lstStyle/>
          <a:p>
            <a:pPr>
              <a:buFont typeface="Arial" panose="020B0604020202020204" pitchFamily="34" charset="0"/>
              <a:buChar char="•"/>
            </a:pPr>
            <a:r>
              <a:rPr lang="en-US" sz="2200" dirty="0">
                <a:solidFill>
                  <a:srgbClr val="CCECFF"/>
                </a:solidFill>
                <a:latin typeface="Arial" panose="020B0604020202020204" pitchFamily="34" charset="0"/>
                <a:cs typeface="Arial" panose="020B0604020202020204" pitchFamily="34" charset="0"/>
              </a:rPr>
              <a:t>That mental wellbeing is a normal part of daily life, in the same way as physical health</a:t>
            </a:r>
          </a:p>
          <a:p>
            <a:pPr>
              <a:buFont typeface="Arial" panose="020B0604020202020204" pitchFamily="34" charset="0"/>
              <a:buChar char="•"/>
            </a:pPr>
            <a:r>
              <a:rPr lang="en-US" sz="2200" dirty="0">
                <a:solidFill>
                  <a:srgbClr val="CCECFF"/>
                </a:solidFill>
                <a:latin typeface="Arial" panose="020B0604020202020204" pitchFamily="34" charset="0"/>
                <a:cs typeface="Arial" panose="020B0604020202020204" pitchFamily="34" charset="0"/>
              </a:rPr>
              <a:t>That there is a normal range of emotions (e.g. happiness, sadness, anger, fear, surprise, nervousness) and scale of emotions that all humans experience in relation to different experiences and situations</a:t>
            </a:r>
          </a:p>
          <a:p>
            <a:pPr>
              <a:buFont typeface="Arial" panose="020B0604020202020204" pitchFamily="34" charset="0"/>
              <a:buChar char="•"/>
            </a:pPr>
            <a:r>
              <a:rPr lang="en-US" sz="2200" dirty="0">
                <a:solidFill>
                  <a:srgbClr val="CCECFF"/>
                </a:solidFill>
                <a:latin typeface="Arial" panose="020B0604020202020204" pitchFamily="34" charset="0"/>
                <a:cs typeface="Arial" panose="020B0604020202020204" pitchFamily="34" charset="0"/>
              </a:rPr>
              <a:t>How to recognise and talk about their emotions, including having a varied vocabulary of words to use when talking about their own and others’ feelings</a:t>
            </a:r>
          </a:p>
          <a:p>
            <a:pPr>
              <a:buFont typeface="Arial" panose="020B0604020202020204" pitchFamily="34" charset="0"/>
              <a:buChar char="•"/>
            </a:pPr>
            <a:r>
              <a:rPr lang="en-US" sz="2200" dirty="0">
                <a:solidFill>
                  <a:srgbClr val="CCECFF"/>
                </a:solidFill>
                <a:latin typeface="Arial" panose="020B0604020202020204" pitchFamily="34" charset="0"/>
                <a:cs typeface="Arial" panose="020B0604020202020204" pitchFamily="34" charset="0"/>
              </a:rPr>
              <a:t>How to judge whether what they're feeling and how they're behaving is appropriate and proportionate</a:t>
            </a:r>
          </a:p>
          <a:p>
            <a:pPr>
              <a:buFont typeface="Arial" panose="020B0604020202020204" pitchFamily="34" charset="0"/>
              <a:buChar char="•"/>
            </a:pPr>
            <a:r>
              <a:rPr lang="en-US" sz="2200" dirty="0">
                <a:solidFill>
                  <a:srgbClr val="CCECFF"/>
                </a:solidFill>
                <a:latin typeface="Arial" panose="020B0604020202020204" pitchFamily="34" charset="0"/>
                <a:cs typeface="Arial" panose="020B0604020202020204" pitchFamily="34" charset="0"/>
              </a:rPr>
              <a:t>The benefits of physical exercise, time outdoors, community participation, voluntary and service-based activity on mental wellbeing and happiness</a:t>
            </a:r>
          </a:p>
          <a:p>
            <a:pPr>
              <a:buFont typeface="Arial" panose="020B0604020202020204" pitchFamily="34" charset="0"/>
              <a:buChar char="•"/>
            </a:pPr>
            <a:r>
              <a:rPr lang="en-US" sz="2200" dirty="0">
                <a:solidFill>
                  <a:srgbClr val="CCECFF"/>
                </a:solidFill>
                <a:latin typeface="Arial" panose="020B0604020202020204" pitchFamily="34" charset="0"/>
                <a:cs typeface="Arial" panose="020B0604020202020204" pitchFamily="34" charset="0"/>
              </a:rPr>
              <a:t>Simple self-care techniques, including the importance of rest, time spent with friends and family, and the benefits of hobbies and interests</a:t>
            </a:r>
          </a:p>
          <a:p>
            <a:pPr>
              <a:buFont typeface="Arial" panose="020B0604020202020204" pitchFamily="34" charset="0"/>
              <a:buChar char="•"/>
            </a:pPr>
            <a:r>
              <a:rPr lang="en-US" sz="2200" dirty="0">
                <a:solidFill>
                  <a:srgbClr val="CCECFF"/>
                </a:solidFill>
                <a:latin typeface="Arial" panose="020B0604020202020204" pitchFamily="34" charset="0"/>
                <a:cs typeface="Arial" panose="020B0604020202020204" pitchFamily="34" charset="0"/>
              </a:rPr>
              <a:t>Isolation and loneliness can affect children and that it's very important for children to discuss their feelings with an adult and seek support</a:t>
            </a:r>
          </a:p>
          <a:p>
            <a:pPr>
              <a:buFont typeface="Arial" panose="020B0604020202020204" pitchFamily="34" charset="0"/>
              <a:buChar char="•"/>
            </a:pPr>
            <a:r>
              <a:rPr lang="en-US" sz="2200" dirty="0">
                <a:solidFill>
                  <a:srgbClr val="CCECFF"/>
                </a:solidFill>
                <a:latin typeface="Arial" panose="020B0604020202020204" pitchFamily="34" charset="0"/>
                <a:cs typeface="Arial" panose="020B0604020202020204" pitchFamily="34" charset="0"/>
              </a:rPr>
              <a:t>That bullying (including cyberbullying) has a negative and often lasting impact on mental wellbeing</a:t>
            </a:r>
          </a:p>
          <a:p>
            <a:pPr>
              <a:buFont typeface="Arial" panose="020B0604020202020204" pitchFamily="34" charset="0"/>
              <a:buChar char="•"/>
            </a:pPr>
            <a:r>
              <a:rPr lang="en-US" sz="2200" dirty="0">
                <a:solidFill>
                  <a:srgbClr val="CCECFF"/>
                </a:solidFill>
                <a:latin typeface="Arial" panose="020B0604020202020204" pitchFamily="34" charset="0"/>
                <a:cs typeface="Arial" panose="020B0604020202020204" pitchFamily="34" charset="0"/>
              </a:rPr>
              <a:t>Where and how to seek support (including recognising the triggers for seeking support), including whom in school they should speak to if they're worried about their own or someone else’s mental wellbeing or ability to control their emotions (including issues arising online)</a:t>
            </a:r>
          </a:p>
          <a:p>
            <a:pPr>
              <a:buFont typeface="Arial" panose="020B0604020202020204" pitchFamily="34" charset="0"/>
              <a:buChar char="•"/>
            </a:pPr>
            <a:r>
              <a:rPr lang="en-US" sz="2200" dirty="0">
                <a:solidFill>
                  <a:srgbClr val="CCECFF"/>
                </a:solidFill>
                <a:latin typeface="Arial" panose="020B0604020202020204" pitchFamily="34" charset="0"/>
                <a:cs typeface="Arial" panose="020B0604020202020204" pitchFamily="34" charset="0"/>
              </a:rPr>
              <a:t>It's common for people to experience mental ill health. For many people who do, the problems can be resolved if the right support is made available, especially if accessed early enough</a:t>
            </a:r>
          </a:p>
          <a:p>
            <a:pPr marL="0" indent="0">
              <a:buNone/>
            </a:pPr>
            <a:endParaRPr lang="en-GB" dirty="0"/>
          </a:p>
        </p:txBody>
      </p:sp>
      <p:pic>
        <p:nvPicPr>
          <p:cNvPr id="7" name="Picture 6">
            <a:extLst>
              <a:ext uri="{FF2B5EF4-FFF2-40B4-BE49-F238E27FC236}">
                <a16:creationId xmlns:a16="http://schemas.microsoft.com/office/drawing/2014/main" id="{5C3608FA-370C-4ECD-A808-6377E0DADD02}"/>
              </a:ext>
            </a:extLst>
          </p:cNvPr>
          <p:cNvPicPr>
            <a:picLocks noChangeAspect="1"/>
          </p:cNvPicPr>
          <p:nvPr/>
        </p:nvPicPr>
        <p:blipFill>
          <a:blip r:embed="rId2"/>
          <a:stretch>
            <a:fillRect/>
          </a:stretch>
        </p:blipFill>
        <p:spPr>
          <a:xfrm>
            <a:off x="11324492" y="0"/>
            <a:ext cx="867508" cy="1229884"/>
          </a:xfrm>
          <a:prstGeom prst="rect">
            <a:avLst/>
          </a:prstGeom>
        </p:spPr>
      </p:pic>
    </p:spTree>
    <p:extLst>
      <p:ext uri="{BB962C8B-B14F-4D97-AF65-F5344CB8AC3E}">
        <p14:creationId xmlns:p14="http://schemas.microsoft.com/office/powerpoint/2010/main" val="32007131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F517EA-5B6D-4934-BEEC-FE7F5C5D365E}"/>
              </a:ext>
            </a:extLst>
          </p:cNvPr>
          <p:cNvSpPr>
            <a:spLocks noGrp="1"/>
          </p:cNvSpPr>
          <p:nvPr>
            <p:ph type="title"/>
          </p:nvPr>
        </p:nvSpPr>
        <p:spPr>
          <a:xfrm>
            <a:off x="84481" y="0"/>
            <a:ext cx="8596668" cy="816637"/>
          </a:xfrm>
        </p:spPr>
        <p:txBody>
          <a:bodyPr/>
          <a:lstStyle/>
          <a:p>
            <a:r>
              <a:rPr lang="en-US" b="1" dirty="0">
                <a:ln w="12700" cmpd="sng">
                  <a:solidFill>
                    <a:srgbClr val="E76618"/>
                  </a:solidFill>
                  <a:prstDash val="solid"/>
                </a:ln>
                <a:gradFill>
                  <a:gsLst>
                    <a:gs pos="0">
                      <a:srgbClr val="E76618"/>
                    </a:gs>
                    <a:gs pos="4000">
                      <a:srgbClr val="E76618">
                        <a:lumMod val="60000"/>
                        <a:lumOff val="40000"/>
                      </a:srgbClr>
                    </a:gs>
                    <a:gs pos="87000">
                      <a:srgbClr val="E76618">
                        <a:lumMod val="20000"/>
                        <a:lumOff val="80000"/>
                      </a:srgbClr>
                    </a:gs>
                  </a:gsLst>
                  <a:lin ang="5400000"/>
                </a:gradFill>
              </a:rPr>
              <a:t>Internet Safety and Harms</a:t>
            </a:r>
            <a:endParaRPr lang="en-GB" dirty="0"/>
          </a:p>
        </p:txBody>
      </p:sp>
      <p:sp>
        <p:nvSpPr>
          <p:cNvPr id="3" name="Content Placeholder 2">
            <a:extLst>
              <a:ext uri="{FF2B5EF4-FFF2-40B4-BE49-F238E27FC236}">
                <a16:creationId xmlns:a16="http://schemas.microsoft.com/office/drawing/2014/main" id="{99257A9B-762D-4C19-808F-7CAD086EDBE5}"/>
              </a:ext>
            </a:extLst>
          </p:cNvPr>
          <p:cNvSpPr>
            <a:spLocks noGrp="1"/>
          </p:cNvSpPr>
          <p:nvPr>
            <p:ph idx="1"/>
          </p:nvPr>
        </p:nvSpPr>
        <p:spPr>
          <a:xfrm>
            <a:off x="140971" y="644454"/>
            <a:ext cx="11545556" cy="5806587"/>
          </a:xfrm>
        </p:spPr>
        <p:txBody>
          <a:bodyPr>
            <a:normAutofit fontScale="92500"/>
          </a:bodyPr>
          <a:lstStyle/>
          <a:p>
            <a:pPr>
              <a:buFont typeface="Arial" panose="020B0604020202020204" pitchFamily="34" charset="0"/>
              <a:buChar char="•"/>
            </a:pPr>
            <a:r>
              <a:rPr lang="en-US" sz="2400" dirty="0">
                <a:solidFill>
                  <a:srgbClr val="CCECFF"/>
                </a:solidFill>
                <a:latin typeface="Arial" panose="020B0604020202020204" pitchFamily="34" charset="0"/>
                <a:cs typeface="Arial" panose="020B0604020202020204" pitchFamily="34" charset="0"/>
              </a:rPr>
              <a:t>That for most people the internet is an integral part of life and has many benefits</a:t>
            </a:r>
          </a:p>
          <a:p>
            <a:pPr>
              <a:buFont typeface="Arial" panose="020B0604020202020204" pitchFamily="34" charset="0"/>
              <a:buChar char="•"/>
            </a:pPr>
            <a:r>
              <a:rPr lang="en-US" sz="2400" dirty="0">
                <a:solidFill>
                  <a:srgbClr val="CCECFF"/>
                </a:solidFill>
                <a:latin typeface="Arial" panose="020B0604020202020204" pitchFamily="34" charset="0"/>
                <a:cs typeface="Arial" panose="020B0604020202020204" pitchFamily="34" charset="0"/>
              </a:rPr>
              <a:t>About the benefits of rationing time spent online, the risks of excessive time spent on electronic devices and the impact of positive and negative content online on their own and others’ mental and physical wellbeing</a:t>
            </a:r>
          </a:p>
          <a:p>
            <a:pPr>
              <a:buFont typeface="Arial" panose="020B0604020202020204" pitchFamily="34" charset="0"/>
              <a:buChar char="•"/>
            </a:pPr>
            <a:r>
              <a:rPr lang="en-US" sz="2400" dirty="0">
                <a:solidFill>
                  <a:srgbClr val="CCECFF"/>
                </a:solidFill>
                <a:latin typeface="Arial" panose="020B0604020202020204" pitchFamily="34" charset="0"/>
                <a:cs typeface="Arial" panose="020B0604020202020204" pitchFamily="34" charset="0"/>
              </a:rPr>
              <a:t>How to consider the effect of their online actions on others and know how to recognise and display respectful behaviour online and the importance of keeping personal information private</a:t>
            </a:r>
          </a:p>
          <a:p>
            <a:pPr>
              <a:buFont typeface="Arial" panose="020B0604020202020204" pitchFamily="34" charset="0"/>
              <a:buChar char="•"/>
            </a:pPr>
            <a:r>
              <a:rPr lang="en-US" sz="2400" dirty="0">
                <a:solidFill>
                  <a:srgbClr val="CCECFF"/>
                </a:solidFill>
                <a:latin typeface="Arial" panose="020B0604020202020204" pitchFamily="34" charset="0"/>
                <a:cs typeface="Arial" panose="020B0604020202020204" pitchFamily="34" charset="0"/>
              </a:rPr>
              <a:t>Why social media, some computer games and online gaming, for example, are age restricted</a:t>
            </a:r>
          </a:p>
          <a:p>
            <a:pPr>
              <a:buFont typeface="Arial" panose="020B0604020202020204" pitchFamily="34" charset="0"/>
              <a:buChar char="•"/>
            </a:pPr>
            <a:r>
              <a:rPr lang="en-US" sz="2400" dirty="0">
                <a:solidFill>
                  <a:srgbClr val="CCECFF"/>
                </a:solidFill>
                <a:latin typeface="Arial" panose="020B0604020202020204" pitchFamily="34" charset="0"/>
                <a:cs typeface="Arial" panose="020B0604020202020204" pitchFamily="34" charset="0"/>
              </a:rPr>
              <a:t>That the internet can also be a negative place where online abuse, trolling, bullying and harassment can take place, which can have a negative impact on mental health</a:t>
            </a:r>
          </a:p>
          <a:p>
            <a:pPr>
              <a:buFont typeface="Arial" panose="020B0604020202020204" pitchFamily="34" charset="0"/>
              <a:buChar char="•"/>
            </a:pPr>
            <a:r>
              <a:rPr lang="en-US" sz="2400" dirty="0">
                <a:solidFill>
                  <a:srgbClr val="CCECFF"/>
                </a:solidFill>
                <a:latin typeface="Arial" panose="020B0604020202020204" pitchFamily="34" charset="0"/>
                <a:cs typeface="Arial" panose="020B0604020202020204" pitchFamily="34" charset="0"/>
              </a:rPr>
              <a:t>How to be a discerning consumer of information online including understanding that information, including that from search engines, is ranked, selected and targeted</a:t>
            </a:r>
          </a:p>
          <a:p>
            <a:pPr>
              <a:buFont typeface="Arial" panose="020B0604020202020204" pitchFamily="34" charset="0"/>
              <a:buChar char="•"/>
            </a:pPr>
            <a:r>
              <a:rPr lang="en-US" sz="2400" dirty="0">
                <a:solidFill>
                  <a:srgbClr val="CCECFF"/>
                </a:solidFill>
                <a:latin typeface="Arial" panose="020B0604020202020204" pitchFamily="34" charset="0"/>
                <a:cs typeface="Arial" panose="020B0604020202020204" pitchFamily="34" charset="0"/>
              </a:rPr>
              <a:t>Where and how to report concerns and get support with issues online</a:t>
            </a:r>
          </a:p>
          <a:p>
            <a:endParaRPr lang="en-GB" dirty="0"/>
          </a:p>
        </p:txBody>
      </p:sp>
      <p:pic>
        <p:nvPicPr>
          <p:cNvPr id="7" name="Picture 6">
            <a:extLst>
              <a:ext uri="{FF2B5EF4-FFF2-40B4-BE49-F238E27FC236}">
                <a16:creationId xmlns:a16="http://schemas.microsoft.com/office/drawing/2014/main" id="{330E9AB0-F35D-4134-A7D3-3BCEDAF3EBCA}"/>
              </a:ext>
            </a:extLst>
          </p:cNvPr>
          <p:cNvPicPr>
            <a:picLocks noChangeAspect="1"/>
          </p:cNvPicPr>
          <p:nvPr/>
        </p:nvPicPr>
        <p:blipFill>
          <a:blip r:embed="rId3"/>
          <a:stretch>
            <a:fillRect/>
          </a:stretch>
        </p:blipFill>
        <p:spPr>
          <a:xfrm rot="1249360">
            <a:off x="11220520" y="5612027"/>
            <a:ext cx="932014" cy="1321336"/>
          </a:xfrm>
          <a:prstGeom prst="rect">
            <a:avLst/>
          </a:prstGeom>
        </p:spPr>
      </p:pic>
    </p:spTree>
    <p:extLst>
      <p:ext uri="{BB962C8B-B14F-4D97-AF65-F5344CB8AC3E}">
        <p14:creationId xmlns:p14="http://schemas.microsoft.com/office/powerpoint/2010/main" val="1600321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D9EF02C-D9D0-469F-A14B-A821232042E8}"/>
              </a:ext>
            </a:extLst>
          </p:cNvPr>
          <p:cNvSpPr>
            <a:spLocks noGrp="1"/>
          </p:cNvSpPr>
          <p:nvPr>
            <p:ph idx="1"/>
          </p:nvPr>
        </p:nvSpPr>
        <p:spPr>
          <a:xfrm>
            <a:off x="371061" y="221065"/>
            <a:ext cx="10762513" cy="6380702"/>
          </a:xfrm>
        </p:spPr>
        <p:txBody>
          <a:bodyPr>
            <a:normAutofit/>
          </a:bodyPr>
          <a:lstStyle/>
          <a:p>
            <a:pPr marL="0" indent="0">
              <a:buNone/>
            </a:pPr>
            <a:r>
              <a:rPr lang="en-US" sz="28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latin typeface="Arial" panose="020B0604020202020204" pitchFamily="34" charset="0"/>
                <a:cs typeface="Arial" panose="020B0604020202020204" pitchFamily="34" charset="0"/>
              </a:rPr>
              <a:t>Physical health and fitness</a:t>
            </a:r>
          </a:p>
          <a:p>
            <a:r>
              <a:rPr lang="en-US" sz="2000" dirty="0">
                <a:solidFill>
                  <a:srgbClr val="CCECFF"/>
                </a:solidFill>
                <a:latin typeface="Arial" panose="020B0604020202020204" pitchFamily="34" charset="0"/>
                <a:cs typeface="Arial" panose="020B0604020202020204" pitchFamily="34" charset="0"/>
              </a:rPr>
              <a:t>The characteristics and mental and physical benefits of an active lifestyle</a:t>
            </a:r>
          </a:p>
          <a:p>
            <a:r>
              <a:rPr lang="en-US" sz="2000" dirty="0">
                <a:solidFill>
                  <a:srgbClr val="CCECFF"/>
                </a:solidFill>
                <a:latin typeface="Arial" panose="020B0604020202020204" pitchFamily="34" charset="0"/>
                <a:cs typeface="Arial" panose="020B0604020202020204" pitchFamily="34" charset="0"/>
              </a:rPr>
              <a:t>The importance of building regular exercise into daily and weekly routines and how to achieve this; for example walking or cycling to school, a daily active mile or other forms of regular, vigorous exercise</a:t>
            </a:r>
          </a:p>
          <a:p>
            <a:r>
              <a:rPr lang="en-US" sz="2000" dirty="0">
                <a:solidFill>
                  <a:srgbClr val="CCECFF"/>
                </a:solidFill>
                <a:latin typeface="Arial" panose="020B0604020202020204" pitchFamily="34" charset="0"/>
                <a:cs typeface="Arial" panose="020B0604020202020204" pitchFamily="34" charset="0"/>
              </a:rPr>
              <a:t>The risks associated with an inactive lifestyle (including obesity)</a:t>
            </a:r>
          </a:p>
          <a:p>
            <a:r>
              <a:rPr lang="en-US" sz="2000" dirty="0">
                <a:solidFill>
                  <a:srgbClr val="CCECFF"/>
                </a:solidFill>
                <a:latin typeface="Arial" panose="020B0604020202020204" pitchFamily="34" charset="0"/>
                <a:cs typeface="Arial" panose="020B0604020202020204" pitchFamily="34" charset="0"/>
              </a:rPr>
              <a:t>How and when to seek support including which adults to speak to in school if they're worried about their health</a:t>
            </a:r>
          </a:p>
          <a:p>
            <a:pPr marL="0" indent="0">
              <a:buNone/>
            </a:pPr>
            <a:r>
              <a:rPr lang="en-US" sz="28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latin typeface="Arial" panose="020B0604020202020204" pitchFamily="34" charset="0"/>
                <a:cs typeface="Arial" panose="020B0604020202020204" pitchFamily="34" charset="0"/>
              </a:rPr>
              <a:t>Healthy eating</a:t>
            </a:r>
          </a:p>
          <a:p>
            <a:r>
              <a:rPr lang="en-US" sz="2000" dirty="0">
                <a:solidFill>
                  <a:srgbClr val="CCECFF"/>
                </a:solidFill>
                <a:latin typeface="Arial" panose="020B0604020202020204" pitchFamily="34" charset="0"/>
                <a:cs typeface="Arial" panose="020B0604020202020204" pitchFamily="34" charset="0"/>
              </a:rPr>
              <a:t>What constitutes a healthy diet (including understanding calories and other nutritional content)</a:t>
            </a:r>
          </a:p>
          <a:p>
            <a:r>
              <a:rPr lang="en-US" sz="2000" dirty="0">
                <a:solidFill>
                  <a:srgbClr val="CCECFF"/>
                </a:solidFill>
                <a:latin typeface="Arial" panose="020B0604020202020204" pitchFamily="34" charset="0"/>
                <a:cs typeface="Arial" panose="020B0604020202020204" pitchFamily="34" charset="0"/>
              </a:rPr>
              <a:t>The principles of planning and preparing a range of healthy meals</a:t>
            </a:r>
          </a:p>
          <a:p>
            <a:r>
              <a:rPr lang="en-US" sz="2000" dirty="0">
                <a:solidFill>
                  <a:srgbClr val="CCECFF"/>
                </a:solidFill>
                <a:latin typeface="Arial" panose="020B0604020202020204" pitchFamily="34" charset="0"/>
                <a:cs typeface="Arial" panose="020B0604020202020204" pitchFamily="34" charset="0"/>
              </a:rPr>
              <a:t>The characteristics of a poor diet and risks associated with unhealthy eating (including, for example, obesity and tooth decay) and other </a:t>
            </a:r>
            <a:r>
              <a:rPr lang="en-US" sz="2000" dirty="0" err="1">
                <a:solidFill>
                  <a:srgbClr val="CCECFF"/>
                </a:solidFill>
                <a:latin typeface="Arial" panose="020B0604020202020204" pitchFamily="34" charset="0"/>
                <a:cs typeface="Arial" panose="020B0604020202020204" pitchFamily="34" charset="0"/>
              </a:rPr>
              <a:t>behaviours</a:t>
            </a:r>
            <a:r>
              <a:rPr lang="en-US" sz="2000" dirty="0">
                <a:solidFill>
                  <a:srgbClr val="CCECFF"/>
                </a:solidFill>
                <a:latin typeface="Arial" panose="020B0604020202020204" pitchFamily="34" charset="0"/>
                <a:cs typeface="Arial" panose="020B0604020202020204" pitchFamily="34" charset="0"/>
              </a:rPr>
              <a:t> (e.g. the impact of alcohol on diet or health)</a:t>
            </a:r>
          </a:p>
          <a:p>
            <a:endParaRPr lang="en-GB" dirty="0"/>
          </a:p>
        </p:txBody>
      </p:sp>
      <p:pic>
        <p:nvPicPr>
          <p:cNvPr id="7" name="Picture 6">
            <a:extLst>
              <a:ext uri="{FF2B5EF4-FFF2-40B4-BE49-F238E27FC236}">
                <a16:creationId xmlns:a16="http://schemas.microsoft.com/office/drawing/2014/main" id="{F13DE077-54D1-49EE-86EE-96C8B99BE696}"/>
              </a:ext>
            </a:extLst>
          </p:cNvPr>
          <p:cNvPicPr>
            <a:picLocks noChangeAspect="1"/>
          </p:cNvPicPr>
          <p:nvPr/>
        </p:nvPicPr>
        <p:blipFill>
          <a:blip r:embed="rId2"/>
          <a:stretch>
            <a:fillRect/>
          </a:stretch>
        </p:blipFill>
        <p:spPr>
          <a:xfrm rot="1003607">
            <a:off x="11183814" y="5431157"/>
            <a:ext cx="1039058" cy="1473094"/>
          </a:xfrm>
          <a:prstGeom prst="rect">
            <a:avLst/>
          </a:prstGeom>
        </p:spPr>
      </p:pic>
    </p:spTree>
    <p:extLst>
      <p:ext uri="{BB962C8B-B14F-4D97-AF65-F5344CB8AC3E}">
        <p14:creationId xmlns:p14="http://schemas.microsoft.com/office/powerpoint/2010/main" val="41418092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412D5C-526C-4A1B-A47D-E4927AB44200}"/>
              </a:ext>
            </a:extLst>
          </p:cNvPr>
          <p:cNvSpPr>
            <a:spLocks noGrp="1"/>
          </p:cNvSpPr>
          <p:nvPr>
            <p:ph type="title"/>
          </p:nvPr>
        </p:nvSpPr>
        <p:spPr>
          <a:xfrm>
            <a:off x="114625" y="0"/>
            <a:ext cx="8596668" cy="816637"/>
          </a:xfrm>
        </p:spPr>
        <p:txBody>
          <a:bodyPr/>
          <a:lstStyle/>
          <a:p>
            <a:r>
              <a:rPr lang="en-US"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Health and Prevention</a:t>
            </a:r>
            <a:endParaRPr lang="en-GB"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p:txBody>
      </p:sp>
      <p:sp>
        <p:nvSpPr>
          <p:cNvPr id="3" name="Content Placeholder 2">
            <a:extLst>
              <a:ext uri="{FF2B5EF4-FFF2-40B4-BE49-F238E27FC236}">
                <a16:creationId xmlns:a16="http://schemas.microsoft.com/office/drawing/2014/main" id="{D9FD94DE-9C98-49F0-8A28-B693808CA200}"/>
              </a:ext>
            </a:extLst>
          </p:cNvPr>
          <p:cNvSpPr>
            <a:spLocks noGrp="1"/>
          </p:cNvSpPr>
          <p:nvPr>
            <p:ph idx="1"/>
          </p:nvPr>
        </p:nvSpPr>
        <p:spPr>
          <a:xfrm>
            <a:off x="114625" y="816636"/>
            <a:ext cx="11370641" cy="5744937"/>
          </a:xfrm>
        </p:spPr>
        <p:txBody>
          <a:bodyPr>
            <a:normAutofit/>
          </a:bodyPr>
          <a:lstStyle/>
          <a:p>
            <a:pPr>
              <a:buFont typeface="Arial" panose="020B0604020202020204" pitchFamily="34" charset="0"/>
              <a:buChar char="•"/>
            </a:pPr>
            <a:r>
              <a:rPr lang="en-US" sz="2400" dirty="0">
                <a:solidFill>
                  <a:srgbClr val="CCECFF"/>
                </a:solidFill>
                <a:latin typeface="Arial" panose="020B0604020202020204" pitchFamily="34" charset="0"/>
                <a:cs typeface="Arial" panose="020B0604020202020204" pitchFamily="34" charset="0"/>
              </a:rPr>
              <a:t>How to recognise early signs of physical illness, such as weight loss or unexplained changes to the body</a:t>
            </a:r>
          </a:p>
          <a:p>
            <a:pPr>
              <a:buFont typeface="Arial" panose="020B0604020202020204" pitchFamily="34" charset="0"/>
              <a:buChar char="•"/>
            </a:pPr>
            <a:r>
              <a:rPr lang="en-US" sz="2400" dirty="0">
                <a:solidFill>
                  <a:srgbClr val="CCECFF"/>
                </a:solidFill>
                <a:latin typeface="Arial" panose="020B0604020202020204" pitchFamily="34" charset="0"/>
                <a:cs typeface="Arial" panose="020B0604020202020204" pitchFamily="34" charset="0"/>
              </a:rPr>
              <a:t>About safe and unsafe exposure to the sun, and how to reduce the risk of sun damage, including skin cancer</a:t>
            </a:r>
          </a:p>
          <a:p>
            <a:pPr>
              <a:buFont typeface="Arial" panose="020B0604020202020204" pitchFamily="34" charset="0"/>
              <a:buChar char="•"/>
            </a:pPr>
            <a:r>
              <a:rPr lang="en-US" sz="2400" dirty="0">
                <a:solidFill>
                  <a:srgbClr val="CCECFF"/>
                </a:solidFill>
                <a:latin typeface="Arial" panose="020B0604020202020204" pitchFamily="34" charset="0"/>
                <a:cs typeface="Arial" panose="020B0604020202020204" pitchFamily="34" charset="0"/>
              </a:rPr>
              <a:t>The importance of sufficient good quality sleep for good health and that a lack of sleep can affect weight, mood and ability to learn</a:t>
            </a:r>
          </a:p>
          <a:p>
            <a:pPr>
              <a:buFont typeface="Arial" panose="020B0604020202020204" pitchFamily="34" charset="0"/>
              <a:buChar char="•"/>
            </a:pPr>
            <a:r>
              <a:rPr lang="en-US" sz="2400" dirty="0">
                <a:solidFill>
                  <a:srgbClr val="CCECFF"/>
                </a:solidFill>
                <a:latin typeface="Arial" panose="020B0604020202020204" pitchFamily="34" charset="0"/>
                <a:cs typeface="Arial" panose="020B0604020202020204" pitchFamily="34" charset="0"/>
              </a:rPr>
              <a:t>About dental health and the benefits of good oral hygiene and dental flossing, including regular check-ups at the dentist</a:t>
            </a:r>
          </a:p>
          <a:p>
            <a:pPr>
              <a:buFont typeface="Arial" panose="020B0604020202020204" pitchFamily="34" charset="0"/>
              <a:buChar char="•"/>
            </a:pPr>
            <a:r>
              <a:rPr lang="en-US" sz="2400" dirty="0">
                <a:solidFill>
                  <a:srgbClr val="CCECFF"/>
                </a:solidFill>
                <a:latin typeface="Arial" panose="020B0604020202020204" pitchFamily="34" charset="0"/>
                <a:cs typeface="Arial" panose="020B0604020202020204" pitchFamily="34" charset="0"/>
              </a:rPr>
              <a:t>About personal hygiene and germs including bacteria, viruses, how they're spread and treated, and the importance of handwashing</a:t>
            </a:r>
          </a:p>
          <a:p>
            <a:pPr>
              <a:buFont typeface="Arial" panose="020B0604020202020204" pitchFamily="34" charset="0"/>
              <a:buChar char="•"/>
            </a:pPr>
            <a:r>
              <a:rPr lang="en-US" sz="2400" dirty="0">
                <a:solidFill>
                  <a:srgbClr val="CCECFF"/>
                </a:solidFill>
                <a:latin typeface="Arial" panose="020B0604020202020204" pitchFamily="34" charset="0"/>
                <a:cs typeface="Arial" panose="020B0604020202020204" pitchFamily="34" charset="0"/>
              </a:rPr>
              <a:t>The facts and science relating to </a:t>
            </a:r>
            <a:r>
              <a:rPr lang="en-US" sz="2400" dirty="0" err="1">
                <a:solidFill>
                  <a:srgbClr val="CCECFF"/>
                </a:solidFill>
                <a:latin typeface="Arial" panose="020B0604020202020204" pitchFamily="34" charset="0"/>
                <a:cs typeface="Arial" panose="020B0604020202020204" pitchFamily="34" charset="0"/>
              </a:rPr>
              <a:t>immunisation</a:t>
            </a:r>
            <a:r>
              <a:rPr lang="en-US" sz="2400" dirty="0">
                <a:solidFill>
                  <a:srgbClr val="CCECFF"/>
                </a:solidFill>
                <a:latin typeface="Arial" panose="020B0604020202020204" pitchFamily="34" charset="0"/>
                <a:cs typeface="Arial" panose="020B0604020202020204" pitchFamily="34" charset="0"/>
              </a:rPr>
              <a:t> and vaccination</a:t>
            </a:r>
          </a:p>
          <a:p>
            <a:endParaRPr lang="en-GB" dirty="0"/>
          </a:p>
        </p:txBody>
      </p:sp>
      <p:pic>
        <p:nvPicPr>
          <p:cNvPr id="7" name="Picture 6">
            <a:extLst>
              <a:ext uri="{FF2B5EF4-FFF2-40B4-BE49-F238E27FC236}">
                <a16:creationId xmlns:a16="http://schemas.microsoft.com/office/drawing/2014/main" id="{77413137-478A-4249-AA35-92C7D8A0137B}"/>
              </a:ext>
            </a:extLst>
          </p:cNvPr>
          <p:cNvPicPr>
            <a:picLocks noChangeAspect="1"/>
          </p:cNvPicPr>
          <p:nvPr/>
        </p:nvPicPr>
        <p:blipFill>
          <a:blip r:embed="rId2"/>
          <a:stretch>
            <a:fillRect/>
          </a:stretch>
        </p:blipFill>
        <p:spPr>
          <a:xfrm rot="1067129">
            <a:off x="11219842" y="5661554"/>
            <a:ext cx="981628" cy="1391674"/>
          </a:xfrm>
          <a:prstGeom prst="rect">
            <a:avLst/>
          </a:prstGeom>
        </p:spPr>
      </p:pic>
    </p:spTree>
    <p:extLst>
      <p:ext uri="{BB962C8B-B14F-4D97-AF65-F5344CB8AC3E}">
        <p14:creationId xmlns:p14="http://schemas.microsoft.com/office/powerpoint/2010/main" val="9442803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1629B80-E718-4288-8074-0A6DC9F131EA}"/>
              </a:ext>
            </a:extLst>
          </p:cNvPr>
          <p:cNvSpPr>
            <a:spLocks noGrp="1"/>
          </p:cNvSpPr>
          <p:nvPr>
            <p:ph idx="1"/>
          </p:nvPr>
        </p:nvSpPr>
        <p:spPr>
          <a:xfrm>
            <a:off x="677334" y="596349"/>
            <a:ext cx="10526578" cy="5784332"/>
          </a:xfrm>
        </p:spPr>
        <p:txBody>
          <a:bodyPr/>
          <a:lstStyle/>
          <a:p>
            <a:pPr marL="0" indent="0">
              <a:buNone/>
            </a:pPr>
            <a:r>
              <a:rPr lang="en-US" sz="28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latin typeface="Arial" panose="020B0604020202020204" pitchFamily="34" charset="0"/>
                <a:cs typeface="Arial" panose="020B0604020202020204" pitchFamily="34" charset="0"/>
              </a:rPr>
              <a:t>Basic first aid</a:t>
            </a:r>
          </a:p>
          <a:p>
            <a:pPr>
              <a:buFont typeface="Arial" panose="020B0604020202020204" pitchFamily="34" charset="0"/>
              <a:buChar char="•"/>
            </a:pPr>
            <a:r>
              <a:rPr lang="en-US" sz="2400" dirty="0">
                <a:solidFill>
                  <a:srgbClr val="CCECFF"/>
                </a:solidFill>
                <a:latin typeface="Arial" panose="020B0604020202020204" pitchFamily="34" charset="0"/>
                <a:cs typeface="Arial" panose="020B0604020202020204" pitchFamily="34" charset="0"/>
              </a:rPr>
              <a:t>How to make a clear and efficient call to emergency services if necessary</a:t>
            </a:r>
          </a:p>
          <a:p>
            <a:pPr>
              <a:buFont typeface="Arial" panose="020B0604020202020204" pitchFamily="34" charset="0"/>
              <a:buChar char="•"/>
            </a:pPr>
            <a:r>
              <a:rPr lang="en-US" sz="2400" dirty="0">
                <a:solidFill>
                  <a:srgbClr val="CCECFF"/>
                </a:solidFill>
                <a:latin typeface="Arial" panose="020B0604020202020204" pitchFamily="34" charset="0"/>
                <a:cs typeface="Arial" panose="020B0604020202020204" pitchFamily="34" charset="0"/>
              </a:rPr>
              <a:t>Concepts of basic first aid, for example dealing with common injuries, including head injuries</a:t>
            </a:r>
          </a:p>
          <a:p>
            <a:pPr marL="0" indent="0">
              <a:buNone/>
            </a:pPr>
            <a:r>
              <a:rPr lang="en-US" sz="28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latin typeface="Arial" panose="020B0604020202020204" pitchFamily="34" charset="0"/>
                <a:cs typeface="Arial" panose="020B0604020202020204" pitchFamily="34" charset="0"/>
              </a:rPr>
              <a:t>Changing adolescent bodies</a:t>
            </a:r>
          </a:p>
          <a:p>
            <a:pPr>
              <a:buFont typeface="Arial" panose="020B0604020202020204" pitchFamily="34" charset="0"/>
              <a:buChar char="•"/>
            </a:pPr>
            <a:r>
              <a:rPr lang="en-US" sz="2400" dirty="0">
                <a:solidFill>
                  <a:srgbClr val="CCECFF"/>
                </a:solidFill>
                <a:latin typeface="Arial" panose="020B0604020202020204" pitchFamily="34" charset="0"/>
                <a:cs typeface="Arial" panose="020B0604020202020204" pitchFamily="34" charset="0"/>
              </a:rPr>
              <a:t>Key facts about puberty and the changing adolescent body, particularly from age 9 through to age 11, including physical and emotional changes</a:t>
            </a:r>
          </a:p>
          <a:p>
            <a:pPr>
              <a:buFont typeface="Arial" panose="020B0604020202020204" pitchFamily="34" charset="0"/>
              <a:buChar char="•"/>
            </a:pPr>
            <a:r>
              <a:rPr lang="en-US" sz="2400" dirty="0">
                <a:solidFill>
                  <a:srgbClr val="CCECFF"/>
                </a:solidFill>
                <a:latin typeface="Arial" panose="020B0604020202020204" pitchFamily="34" charset="0"/>
                <a:cs typeface="Arial" panose="020B0604020202020204" pitchFamily="34" charset="0"/>
              </a:rPr>
              <a:t>About menstrual wellbeing including the key facts about the menstrual cycle</a:t>
            </a:r>
          </a:p>
        </p:txBody>
      </p:sp>
      <p:pic>
        <p:nvPicPr>
          <p:cNvPr id="7" name="Picture 6">
            <a:extLst>
              <a:ext uri="{FF2B5EF4-FFF2-40B4-BE49-F238E27FC236}">
                <a16:creationId xmlns:a16="http://schemas.microsoft.com/office/drawing/2014/main" id="{FB48D15B-E1AA-43B8-9C43-1A8F12E9874D}"/>
              </a:ext>
            </a:extLst>
          </p:cNvPr>
          <p:cNvPicPr>
            <a:picLocks noChangeAspect="1"/>
          </p:cNvPicPr>
          <p:nvPr/>
        </p:nvPicPr>
        <p:blipFill>
          <a:blip r:embed="rId2"/>
          <a:stretch>
            <a:fillRect/>
          </a:stretch>
        </p:blipFill>
        <p:spPr>
          <a:xfrm rot="991066">
            <a:off x="10903360" y="5290480"/>
            <a:ext cx="1222609" cy="1733318"/>
          </a:xfrm>
          <a:prstGeom prst="rect">
            <a:avLst/>
          </a:prstGeom>
        </p:spPr>
      </p:pic>
    </p:spTree>
    <p:extLst>
      <p:ext uri="{BB962C8B-B14F-4D97-AF65-F5344CB8AC3E}">
        <p14:creationId xmlns:p14="http://schemas.microsoft.com/office/powerpoint/2010/main" val="42566603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E1CCDD-0141-4E36-8F4D-826AEC751EBA}"/>
              </a:ext>
            </a:extLst>
          </p:cNvPr>
          <p:cNvSpPr>
            <a:spLocks noGrp="1"/>
          </p:cNvSpPr>
          <p:nvPr>
            <p:ph type="title"/>
          </p:nvPr>
        </p:nvSpPr>
        <p:spPr/>
        <p:txBody>
          <a:bodyPr>
            <a:normAutofit/>
          </a:bodyPr>
          <a:lstStyle/>
          <a:p>
            <a:r>
              <a:rPr lang="en-US"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latin typeface="Arial" panose="020B0604020202020204" pitchFamily="34" charset="0"/>
                <a:cs typeface="Arial" panose="020B0604020202020204" pitchFamily="34" charset="0"/>
              </a:rPr>
              <a:t>Sex Education Expectations</a:t>
            </a:r>
            <a:br>
              <a:rPr lang="en-US"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br>
            <a:endParaRPr lang="en-GB"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sp>
        <p:nvSpPr>
          <p:cNvPr id="3" name="Content Placeholder 2">
            <a:extLst>
              <a:ext uri="{FF2B5EF4-FFF2-40B4-BE49-F238E27FC236}">
                <a16:creationId xmlns:a16="http://schemas.microsoft.com/office/drawing/2014/main" id="{F744DB0A-321A-4951-B396-FB81807097C2}"/>
              </a:ext>
            </a:extLst>
          </p:cNvPr>
          <p:cNvSpPr>
            <a:spLocks noGrp="1"/>
          </p:cNvSpPr>
          <p:nvPr>
            <p:ph idx="1"/>
          </p:nvPr>
        </p:nvSpPr>
        <p:spPr>
          <a:xfrm>
            <a:off x="677334" y="1636295"/>
            <a:ext cx="8596668" cy="4405067"/>
          </a:xfrm>
        </p:spPr>
        <p:txBody>
          <a:bodyPr/>
          <a:lstStyle/>
          <a:p>
            <a:r>
              <a:rPr lang="en-US" dirty="0">
                <a:solidFill>
                  <a:schemeClr val="bg2">
                    <a:lumMod val="90000"/>
                  </a:schemeClr>
                </a:solidFill>
                <a:latin typeface="Arial" panose="020B0604020202020204" pitchFamily="34" charset="0"/>
                <a:cs typeface="Arial" panose="020B0604020202020204" pitchFamily="34" charset="0"/>
              </a:rPr>
              <a:t>There's no list of expectations for sex education at the primary level, as it isn't compulsory, but if you choose to teach it then the DfE recommends that it should:</a:t>
            </a:r>
          </a:p>
          <a:p>
            <a:pPr>
              <a:buFont typeface="Wingdings" panose="05000000000000000000" pitchFamily="2" charset="2"/>
              <a:buChar char="§"/>
            </a:pPr>
            <a:r>
              <a:rPr lang="en-US" dirty="0">
                <a:solidFill>
                  <a:schemeClr val="bg2">
                    <a:lumMod val="90000"/>
                  </a:schemeClr>
                </a:solidFill>
                <a:latin typeface="Arial" panose="020B0604020202020204" pitchFamily="34" charset="0"/>
                <a:cs typeface="Arial" panose="020B0604020202020204" pitchFamily="34" charset="0"/>
              </a:rPr>
              <a:t>Make sure boys and girls are prepared for the changes that adolescence brings</a:t>
            </a:r>
          </a:p>
          <a:p>
            <a:pPr>
              <a:buFont typeface="Wingdings" panose="05000000000000000000" pitchFamily="2" charset="2"/>
              <a:buChar char="§"/>
            </a:pPr>
            <a:r>
              <a:rPr lang="en-US" dirty="0">
                <a:solidFill>
                  <a:schemeClr val="bg2">
                    <a:lumMod val="90000"/>
                  </a:schemeClr>
                </a:solidFill>
                <a:latin typeface="Arial" panose="020B0604020202020204" pitchFamily="34" charset="0"/>
                <a:cs typeface="Arial" panose="020B0604020202020204" pitchFamily="34" charset="0"/>
              </a:rPr>
              <a:t>Draw on knowledge of the human life cycle set out in science lessons to explain how a baby is conceived and born</a:t>
            </a:r>
          </a:p>
          <a:p>
            <a:endParaRPr lang="en-GB" dirty="0"/>
          </a:p>
        </p:txBody>
      </p:sp>
      <p:pic>
        <p:nvPicPr>
          <p:cNvPr id="7" name="Picture 6">
            <a:extLst>
              <a:ext uri="{FF2B5EF4-FFF2-40B4-BE49-F238E27FC236}">
                <a16:creationId xmlns:a16="http://schemas.microsoft.com/office/drawing/2014/main" id="{2A395B49-FC7C-4F9B-849C-0B70CF3E5596}"/>
              </a:ext>
            </a:extLst>
          </p:cNvPr>
          <p:cNvPicPr>
            <a:picLocks noChangeAspect="1"/>
          </p:cNvPicPr>
          <p:nvPr/>
        </p:nvPicPr>
        <p:blipFill>
          <a:blip r:embed="rId2"/>
          <a:stretch>
            <a:fillRect/>
          </a:stretch>
        </p:blipFill>
        <p:spPr>
          <a:xfrm>
            <a:off x="10355685" y="477319"/>
            <a:ext cx="1465254" cy="2077321"/>
          </a:xfrm>
          <a:prstGeom prst="rect">
            <a:avLst/>
          </a:prstGeom>
        </p:spPr>
      </p:pic>
    </p:spTree>
    <p:extLst>
      <p:ext uri="{BB962C8B-B14F-4D97-AF65-F5344CB8AC3E}">
        <p14:creationId xmlns:p14="http://schemas.microsoft.com/office/powerpoint/2010/main" val="8448158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855856-881B-481D-A41F-43FA31CC152E}"/>
              </a:ext>
            </a:extLst>
          </p:cNvPr>
          <p:cNvSpPr>
            <a:spLocks noGrp="1"/>
          </p:cNvSpPr>
          <p:nvPr>
            <p:ph type="title"/>
          </p:nvPr>
        </p:nvSpPr>
        <p:spPr/>
        <p:txBody>
          <a:bodyPr/>
          <a:lstStyle/>
          <a:p>
            <a:r>
              <a:rPr lang="en-US" dirty="0">
                <a:latin typeface="Arial" panose="020B0604020202020204" pitchFamily="34" charset="0"/>
                <a:cs typeface="Arial" panose="020B0604020202020204" pitchFamily="34" charset="0"/>
              </a:rPr>
              <a:t>What do you think/notice about these expectations?</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12951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43F9E8-D78A-4610-BF7F-49D754489E45}"/>
              </a:ext>
            </a:extLst>
          </p:cNvPr>
          <p:cNvSpPr>
            <a:spLocks noGrp="1"/>
          </p:cNvSpPr>
          <p:nvPr>
            <p:ph type="title"/>
          </p:nvPr>
        </p:nvSpPr>
        <p:spPr/>
        <p:txBody>
          <a:bodyPr/>
          <a:lstStyle/>
          <a:p>
            <a:r>
              <a:rPr lang="en-US" b="1" dirty="0">
                <a:ln w="22225">
                  <a:solidFill>
                    <a:schemeClr val="accent2"/>
                  </a:solidFill>
                  <a:prstDash val="solid"/>
                </a:ln>
                <a:solidFill>
                  <a:schemeClr val="accent2">
                    <a:lumMod val="40000"/>
                    <a:lumOff val="60000"/>
                  </a:schemeClr>
                </a:solidFill>
                <a:latin typeface="Arial" panose="020B0604020202020204" pitchFamily="34" charset="0"/>
                <a:cs typeface="Arial" panose="020B0604020202020204" pitchFamily="34" charset="0"/>
              </a:rPr>
              <a:t>Flexibility in delivery</a:t>
            </a:r>
            <a:endParaRPr lang="en-GB" b="1" dirty="0">
              <a:ln w="22225">
                <a:solidFill>
                  <a:schemeClr val="accent2"/>
                </a:solidFill>
                <a:prstDash val="solid"/>
              </a:ln>
              <a:solidFill>
                <a:schemeClr val="accent2">
                  <a:lumMod val="40000"/>
                  <a:lumOff val="60000"/>
                </a:schemeClr>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12BFC74E-AB66-4FC3-A283-A4374787676C}"/>
              </a:ext>
            </a:extLst>
          </p:cNvPr>
          <p:cNvSpPr>
            <a:spLocks noGrp="1"/>
          </p:cNvSpPr>
          <p:nvPr>
            <p:ph idx="1"/>
          </p:nvPr>
        </p:nvSpPr>
        <p:spPr>
          <a:xfrm>
            <a:off x="677334" y="1776276"/>
            <a:ext cx="10445368" cy="3880773"/>
          </a:xfrm>
        </p:spPr>
        <p:txBody>
          <a:bodyPr>
            <a:noAutofit/>
          </a:bodyPr>
          <a:lstStyle/>
          <a:p>
            <a:pPr marL="0" indent="0">
              <a:buNone/>
            </a:pPr>
            <a:r>
              <a:rPr lang="en-US" sz="2400" dirty="0">
                <a:solidFill>
                  <a:schemeClr val="bg2">
                    <a:lumMod val="90000"/>
                  </a:schemeClr>
                </a:solidFill>
                <a:latin typeface="Arial" panose="020B0604020202020204" pitchFamily="34" charset="0"/>
                <a:cs typeface="Arial" panose="020B0604020202020204" pitchFamily="34" charset="0"/>
              </a:rPr>
              <a:t>The guidance allows us to differentiate and personalise for pupils based on factors like:</a:t>
            </a:r>
          </a:p>
          <a:p>
            <a:pPr>
              <a:buFont typeface="Arial" panose="020B0604020202020204" pitchFamily="34" charset="0"/>
              <a:buChar char="•"/>
            </a:pPr>
            <a:r>
              <a:rPr lang="en-US" sz="2400" dirty="0">
                <a:solidFill>
                  <a:schemeClr val="bg2">
                    <a:lumMod val="90000"/>
                  </a:schemeClr>
                </a:solidFill>
                <a:latin typeface="Arial" panose="020B0604020202020204" pitchFamily="34" charset="0"/>
                <a:cs typeface="Arial" panose="020B0604020202020204" pitchFamily="34" charset="0"/>
              </a:rPr>
              <a:t>Age</a:t>
            </a:r>
          </a:p>
          <a:p>
            <a:pPr>
              <a:buFont typeface="Arial" panose="020B0604020202020204" pitchFamily="34" charset="0"/>
              <a:buChar char="•"/>
            </a:pPr>
            <a:r>
              <a:rPr lang="en-US" sz="2400" dirty="0">
                <a:solidFill>
                  <a:schemeClr val="bg2">
                    <a:lumMod val="90000"/>
                  </a:schemeClr>
                </a:solidFill>
                <a:latin typeface="Arial" panose="020B0604020202020204" pitchFamily="34" charset="0"/>
                <a:cs typeface="Arial" panose="020B0604020202020204" pitchFamily="34" charset="0"/>
              </a:rPr>
              <a:t>Physical and emotional maturity</a:t>
            </a:r>
          </a:p>
          <a:p>
            <a:pPr>
              <a:buFont typeface="Arial" panose="020B0604020202020204" pitchFamily="34" charset="0"/>
              <a:buChar char="•"/>
            </a:pPr>
            <a:r>
              <a:rPr lang="en-US" sz="2400" dirty="0">
                <a:solidFill>
                  <a:schemeClr val="bg2">
                    <a:lumMod val="90000"/>
                  </a:schemeClr>
                </a:solidFill>
                <a:latin typeface="Arial" panose="020B0604020202020204" pitchFamily="34" charset="0"/>
                <a:cs typeface="Arial" panose="020B0604020202020204" pitchFamily="34" charset="0"/>
              </a:rPr>
              <a:t>Religious backgrounds</a:t>
            </a:r>
          </a:p>
          <a:p>
            <a:pPr>
              <a:buFont typeface="Arial" panose="020B0604020202020204" pitchFamily="34" charset="0"/>
              <a:buChar char="•"/>
            </a:pPr>
            <a:r>
              <a:rPr lang="en-US" sz="2400" dirty="0">
                <a:solidFill>
                  <a:schemeClr val="bg2">
                    <a:lumMod val="90000"/>
                  </a:schemeClr>
                </a:solidFill>
                <a:latin typeface="Arial" panose="020B0604020202020204" pitchFamily="34" charset="0"/>
                <a:cs typeface="Arial" panose="020B0604020202020204" pitchFamily="34" charset="0"/>
              </a:rPr>
              <a:t>Special educational needs and disabilities (SEND)</a:t>
            </a:r>
          </a:p>
          <a:p>
            <a:pPr marL="0" indent="0">
              <a:buNone/>
            </a:pPr>
            <a:r>
              <a:rPr lang="en-US" sz="2400" dirty="0">
                <a:solidFill>
                  <a:schemeClr val="bg2">
                    <a:lumMod val="90000"/>
                  </a:schemeClr>
                </a:solidFill>
                <a:latin typeface="Arial" panose="020B0604020202020204" pitchFamily="34" charset="0"/>
                <a:cs typeface="Arial" panose="020B0604020202020204" pitchFamily="34" charset="0"/>
              </a:rPr>
              <a:t>However, in any case, our teaching will need to reflect current law as it applies to relationships, so that our pupils understand what the law does and doesn't allow.</a:t>
            </a:r>
          </a:p>
          <a:p>
            <a:endParaRPr lang="en-GB" sz="2400" dirty="0"/>
          </a:p>
        </p:txBody>
      </p:sp>
    </p:spTree>
    <p:extLst>
      <p:ext uri="{BB962C8B-B14F-4D97-AF65-F5344CB8AC3E}">
        <p14:creationId xmlns:p14="http://schemas.microsoft.com/office/powerpoint/2010/main" val="35055854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E1CCDD-0141-4E36-8F4D-826AEC751EBA}"/>
              </a:ext>
            </a:extLst>
          </p:cNvPr>
          <p:cNvSpPr>
            <a:spLocks noGrp="1"/>
          </p:cNvSpPr>
          <p:nvPr>
            <p:ph type="title"/>
          </p:nvPr>
        </p:nvSpPr>
        <p:spPr/>
        <p:txBody>
          <a:bodyPr/>
          <a:lstStyle/>
          <a:p>
            <a:r>
              <a:rPr lang="en-US" b="1" dirty="0">
                <a:ln w="12700">
                  <a:solidFill>
                    <a:schemeClr val="accent3">
                      <a:lumMod val="50000"/>
                    </a:schemeClr>
                  </a:solidFill>
                  <a:prstDash val="solid"/>
                </a:ln>
                <a:solidFill>
                  <a:schemeClr val="bg2">
                    <a:lumMod val="90000"/>
                  </a:schemeClr>
                </a:solidFill>
                <a:effectLst>
                  <a:innerShdw blurRad="177800">
                    <a:schemeClr val="accent3">
                      <a:lumMod val="50000"/>
                    </a:schemeClr>
                  </a:innerShdw>
                </a:effectLst>
              </a:rPr>
              <a:t>RSE</a:t>
            </a:r>
            <a:r>
              <a:rPr lang="en-US" b="1"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  </a:t>
            </a:r>
            <a:br>
              <a:rPr lang="en-US" b="1"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br>
            <a:endParaRPr lang="en-GB" b="1"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
        <p:nvSpPr>
          <p:cNvPr id="4" name="Content Placeholder 2">
            <a:extLst>
              <a:ext uri="{FF2B5EF4-FFF2-40B4-BE49-F238E27FC236}">
                <a16:creationId xmlns:a16="http://schemas.microsoft.com/office/drawing/2014/main" id="{BDFF7222-6E21-4859-B583-E2EB984F2751}"/>
              </a:ext>
            </a:extLst>
          </p:cNvPr>
          <p:cNvSpPr txBox="1">
            <a:spLocks/>
          </p:cNvSpPr>
          <p:nvPr/>
        </p:nvSpPr>
        <p:spPr>
          <a:xfrm>
            <a:off x="1465787" y="1837831"/>
            <a:ext cx="8847446" cy="367392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800" b="0" i="0" u="none" strike="noStrike" kern="1200" cap="none" spc="0" normalizeH="0" baseline="0" noProof="0" dirty="0">
                <a:ln>
                  <a:noFill/>
                </a:ln>
                <a:solidFill>
                  <a:sysClr val="windowText" lastClr="000000">
                    <a:lumMod val="85000"/>
                    <a:lumOff val="15000"/>
                  </a:sysClr>
                </a:solidFill>
                <a:effectLst/>
                <a:uLnTx/>
                <a:uFillTx/>
                <a:latin typeface="Calibri" panose="020F0502020204030204"/>
                <a:ea typeface="+mn-ea"/>
                <a:cs typeface="+mn-cs"/>
              </a:rPr>
              <a:t>‘</a:t>
            </a:r>
            <a:r>
              <a:rPr kumimoji="0" lang="en-GB" sz="2800" b="0" i="0" u="none" strike="noStrike" kern="1200" cap="none" spc="0" normalizeH="0" baseline="0" noProof="0" dirty="0">
                <a:ln>
                  <a:noFill/>
                </a:ln>
                <a:solidFill>
                  <a:schemeClr val="bg2">
                    <a:lumMod val="90000"/>
                  </a:schemeClr>
                </a:solidFill>
                <a:effectLst/>
                <a:uLnTx/>
                <a:uFillTx/>
                <a:latin typeface="Calibri" panose="020F0502020204030204"/>
                <a:ea typeface="+mn-ea"/>
                <a:cs typeface="+mn-cs"/>
              </a:rPr>
              <a:t>Today’s children and young people are growing up in an increasingly complex world and living their lives seamlessly on and offline….children and young people need to know how to be safe and healthy, and how to manage their academic, personal and social lives in a positive way’</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2800" b="0" i="0" u="none" strike="noStrike" kern="1200" cap="none" spc="0" normalizeH="0" baseline="0" noProof="0" dirty="0">
              <a:ln>
                <a:noFill/>
              </a:ln>
              <a:solidFill>
                <a:schemeClr val="bg2">
                  <a:lumMod val="90000"/>
                </a:schemeClr>
              </a:solidFill>
              <a:effectLst/>
              <a:uLnTx/>
              <a:uFillTx/>
              <a:latin typeface="Calibri" panose="020F0502020204030204"/>
              <a:ea typeface="+mn-ea"/>
              <a:cs typeface="+mn-cs"/>
            </a:endParaRPr>
          </a:p>
          <a:p>
            <a:pPr marL="0" marR="0" lvl="0" indent="0" algn="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400" b="0" i="0" u="none" strike="noStrike" kern="1200" cap="none" spc="0" normalizeH="0" baseline="0" noProof="0" dirty="0">
                <a:ln>
                  <a:noFill/>
                </a:ln>
                <a:solidFill>
                  <a:schemeClr val="bg2">
                    <a:lumMod val="90000"/>
                  </a:schemeClr>
                </a:solidFill>
                <a:effectLst/>
                <a:uLnTx/>
                <a:uFillTx/>
                <a:latin typeface="Calibri" panose="020F0502020204030204"/>
                <a:ea typeface="+mn-ea"/>
                <a:cs typeface="+mn-cs"/>
              </a:rPr>
              <a:t>Secretary of State for Education</a:t>
            </a:r>
          </a:p>
        </p:txBody>
      </p:sp>
    </p:spTree>
    <p:extLst>
      <p:ext uri="{BB962C8B-B14F-4D97-AF65-F5344CB8AC3E}">
        <p14:creationId xmlns:p14="http://schemas.microsoft.com/office/powerpoint/2010/main" val="33166550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516835" y="203222"/>
            <a:ext cx="11529525" cy="455351"/>
          </a:xfrm>
        </p:spPr>
        <p:txBody>
          <a:bodyPr>
            <a:noAutofit/>
          </a:bodyPr>
          <a:lstStyle/>
          <a:p>
            <a:r>
              <a:rPr lang="en-GB" sz="3200" dirty="0">
                <a:solidFill>
                  <a:schemeClr val="bg2">
                    <a:lumMod val="90000"/>
                  </a:schemeClr>
                </a:solidFill>
                <a:latin typeface="Arial" panose="020B0604020202020204" pitchFamily="34" charset="0"/>
                <a:cs typeface="Arial" panose="020B0604020202020204" pitchFamily="34" charset="0"/>
              </a:rPr>
              <a:t>What</a:t>
            </a:r>
            <a:r>
              <a:rPr lang="en-GB" sz="3200" dirty="0">
                <a:solidFill>
                  <a:schemeClr val="bg2">
                    <a:lumMod val="90000"/>
                  </a:schemeClr>
                </a:solidFill>
              </a:rPr>
              <a:t> are the expectations for Science related to Sex Education?</a:t>
            </a:r>
            <a:endParaRPr lang="en-GB" dirty="0">
              <a:solidFill>
                <a:schemeClr val="bg2">
                  <a:lumMod val="90000"/>
                </a:schemeClr>
              </a:solidFill>
            </a:endParaRPr>
          </a:p>
        </p:txBody>
      </p:sp>
      <p:sp>
        <p:nvSpPr>
          <p:cNvPr id="3" name="Content Placeholder 2"/>
          <p:cNvSpPr>
            <a:spLocks noGrp="1"/>
          </p:cNvSpPr>
          <p:nvPr>
            <p:ph idx="1"/>
          </p:nvPr>
        </p:nvSpPr>
        <p:spPr>
          <a:xfrm>
            <a:off x="5555411" y="1301858"/>
            <a:ext cx="5974113" cy="5192094"/>
          </a:xfrm>
        </p:spPr>
        <p:txBody>
          <a:bodyPr>
            <a:normAutofit/>
          </a:bodyPr>
          <a:lstStyle/>
          <a:p>
            <a:pPr>
              <a:lnSpc>
                <a:spcPct val="100000"/>
              </a:lnSpc>
              <a:spcAft>
                <a:spcPts val="1200"/>
              </a:spcAft>
            </a:pPr>
            <a:endParaRPr lang="en-GB" dirty="0">
              <a:solidFill>
                <a:schemeClr val="tx1">
                  <a:lumMod val="75000"/>
                  <a:lumOff val="25000"/>
                </a:schemeClr>
              </a:solidFill>
            </a:endParaRPr>
          </a:p>
          <a:p>
            <a:pPr marL="342900" indent="-342900">
              <a:lnSpc>
                <a:spcPct val="100000"/>
              </a:lnSpc>
              <a:spcAft>
                <a:spcPts val="1200"/>
              </a:spcAft>
            </a:pPr>
            <a:endParaRPr lang="en-GB" dirty="0">
              <a:solidFill>
                <a:schemeClr val="tx1">
                  <a:lumMod val="75000"/>
                  <a:lumOff val="25000"/>
                </a:schemeClr>
              </a:solidFill>
            </a:endParaRPr>
          </a:p>
          <a:p>
            <a:pPr marL="342900" indent="-342900">
              <a:lnSpc>
                <a:spcPct val="100000"/>
              </a:lnSpc>
              <a:spcAft>
                <a:spcPts val="1200"/>
              </a:spcAft>
            </a:pPr>
            <a:endParaRPr lang="en-GB" sz="2000" dirty="0">
              <a:solidFill>
                <a:schemeClr val="tx1">
                  <a:lumMod val="75000"/>
                  <a:lumOff val="25000"/>
                </a:schemeClr>
              </a:solidFill>
            </a:endParaRPr>
          </a:p>
        </p:txBody>
      </p:sp>
      <p:sp>
        <p:nvSpPr>
          <p:cNvPr id="4" name="Rectangle 3">
            <a:extLst>
              <a:ext uri="{FF2B5EF4-FFF2-40B4-BE49-F238E27FC236}">
                <a16:creationId xmlns:a16="http://schemas.microsoft.com/office/drawing/2014/main" id="{9F1A96FD-5C69-6D4E-AAF9-8992E3BCBE53}"/>
              </a:ext>
            </a:extLst>
          </p:cNvPr>
          <p:cNvSpPr/>
          <p:nvPr/>
        </p:nvSpPr>
        <p:spPr>
          <a:xfrm>
            <a:off x="516835" y="1235637"/>
            <a:ext cx="10495854" cy="5324535"/>
          </a:xfrm>
          <a:prstGeom prst="rect">
            <a:avLst/>
          </a:prstGeom>
        </p:spPr>
        <p:txBody>
          <a:bodyPr wrap="square">
            <a:spAutoFit/>
          </a:bodyPr>
          <a:lstStyle/>
          <a:p>
            <a:r>
              <a:rPr lang="en-GB" sz="2000" b="1" dirty="0">
                <a:solidFill>
                  <a:schemeClr val="tx1">
                    <a:lumMod val="65000"/>
                    <a:lumOff val="35000"/>
                  </a:schemeClr>
                </a:solidFill>
                <a:latin typeface="Arial" panose="020B0604020202020204" pitchFamily="34" charset="0"/>
                <a:cs typeface="Arial" panose="020B0604020202020204" pitchFamily="34" charset="0"/>
              </a:rPr>
              <a:t>Statutory Science programmes of study: </a:t>
            </a:r>
            <a:br>
              <a:rPr lang="en-GB" sz="2000" b="1" dirty="0">
                <a:solidFill>
                  <a:schemeClr val="tx1">
                    <a:lumMod val="65000"/>
                    <a:lumOff val="35000"/>
                  </a:schemeClr>
                </a:solidFill>
                <a:latin typeface="Arial" panose="020B0604020202020204" pitchFamily="34" charset="0"/>
                <a:cs typeface="Arial" panose="020B0604020202020204" pitchFamily="34" charset="0"/>
              </a:rPr>
            </a:br>
            <a:r>
              <a:rPr lang="en-GB" sz="2000" b="1" dirty="0">
                <a:solidFill>
                  <a:schemeClr val="tx1">
                    <a:lumMod val="65000"/>
                    <a:lumOff val="35000"/>
                  </a:schemeClr>
                </a:solidFill>
                <a:latin typeface="Arial" panose="020B0604020202020204" pitchFamily="34" charset="0"/>
                <a:cs typeface="Arial" panose="020B0604020202020204" pitchFamily="34" charset="0"/>
              </a:rPr>
              <a:t>key stages 1 and 2 National curriculum in England September 2013</a:t>
            </a:r>
          </a:p>
          <a:p>
            <a:endParaRPr lang="en-GB" sz="2000" dirty="0">
              <a:latin typeface="Arial" panose="020B0604020202020204" pitchFamily="34" charset="0"/>
              <a:cs typeface="Arial" panose="020B0604020202020204" pitchFamily="34" charset="0"/>
            </a:endParaRPr>
          </a:p>
          <a:p>
            <a:r>
              <a:rPr lang="en-GB" sz="2000" b="1" dirty="0">
                <a:solidFill>
                  <a:schemeClr val="bg2">
                    <a:lumMod val="90000"/>
                  </a:schemeClr>
                </a:solidFill>
                <a:latin typeface="Arial" panose="020B0604020202020204" pitchFamily="34" charset="0"/>
                <a:cs typeface="Arial" panose="020B0604020202020204" pitchFamily="34" charset="0"/>
              </a:rPr>
              <a:t>Year 1</a:t>
            </a:r>
          </a:p>
          <a:p>
            <a:pPr marL="342900" indent="-342900">
              <a:buFont typeface="Arial" panose="020B0604020202020204" pitchFamily="34" charset="0"/>
              <a:buChar char="•"/>
            </a:pPr>
            <a:r>
              <a:rPr lang="en-GB" sz="2000" dirty="0">
                <a:solidFill>
                  <a:schemeClr val="bg2">
                    <a:lumMod val="90000"/>
                  </a:schemeClr>
                </a:solidFill>
                <a:latin typeface="Arial" panose="020B0604020202020204" pitchFamily="34" charset="0"/>
                <a:cs typeface="Arial" panose="020B0604020202020204" pitchFamily="34" charset="0"/>
              </a:rPr>
              <a:t>identify, name, draw and label the basic parts of the human body and say which part of the body is associated with each sense.</a:t>
            </a:r>
          </a:p>
          <a:p>
            <a:endParaRPr lang="en-GB" sz="2000" dirty="0">
              <a:solidFill>
                <a:schemeClr val="bg2">
                  <a:lumMod val="90000"/>
                </a:schemeClr>
              </a:solidFill>
              <a:latin typeface="Arial" panose="020B0604020202020204" pitchFamily="34" charset="0"/>
              <a:cs typeface="Arial" panose="020B0604020202020204" pitchFamily="34" charset="0"/>
            </a:endParaRPr>
          </a:p>
          <a:p>
            <a:r>
              <a:rPr lang="en-GB" sz="2000" b="1" dirty="0">
                <a:solidFill>
                  <a:schemeClr val="bg2">
                    <a:lumMod val="90000"/>
                  </a:schemeClr>
                </a:solidFill>
                <a:latin typeface="Arial" panose="020B0604020202020204" pitchFamily="34" charset="0"/>
                <a:cs typeface="Arial" panose="020B0604020202020204" pitchFamily="34" charset="0"/>
              </a:rPr>
              <a:t>Year 2</a:t>
            </a:r>
          </a:p>
          <a:p>
            <a:pPr marL="342900" indent="-342900">
              <a:buFont typeface="Arial" panose="020B0604020202020204" pitchFamily="34" charset="0"/>
              <a:buChar char="•"/>
            </a:pPr>
            <a:r>
              <a:rPr lang="en-GB" sz="2000" dirty="0">
                <a:solidFill>
                  <a:schemeClr val="bg2">
                    <a:lumMod val="90000"/>
                  </a:schemeClr>
                </a:solidFill>
                <a:latin typeface="Arial" panose="020B0604020202020204" pitchFamily="34" charset="0"/>
                <a:cs typeface="Arial" panose="020B0604020202020204" pitchFamily="34" charset="0"/>
              </a:rPr>
              <a:t>notice that animals, including humans, have offspring which grow into adults</a:t>
            </a:r>
          </a:p>
          <a:p>
            <a:r>
              <a:rPr lang="en-GB" sz="2000" dirty="0">
                <a:solidFill>
                  <a:schemeClr val="bg2">
                    <a:lumMod val="90000"/>
                  </a:schemeClr>
                </a:solidFill>
                <a:latin typeface="Arial" panose="020B0604020202020204" pitchFamily="34" charset="0"/>
                <a:cs typeface="Arial" panose="020B0604020202020204" pitchFamily="34" charset="0"/>
              </a:rPr>
              <a:t> </a:t>
            </a:r>
          </a:p>
          <a:p>
            <a:pPr lvl="1"/>
            <a:r>
              <a:rPr lang="en-GB" sz="2000" dirty="0">
                <a:solidFill>
                  <a:schemeClr val="bg2">
                    <a:lumMod val="90000"/>
                  </a:schemeClr>
                </a:solidFill>
                <a:latin typeface="Arial" panose="020B0604020202020204" pitchFamily="34" charset="0"/>
                <a:cs typeface="Arial" panose="020B0604020202020204" pitchFamily="34" charset="0"/>
              </a:rPr>
              <a:t>(Non-statutory note: Pupils should be introduced to …the processes of reproduction and growth in animals. The focus at this stage should be on questions that help pupils to recognise growth; they should not be expected to understand how reproduction occurs)</a:t>
            </a:r>
          </a:p>
          <a:p>
            <a:endParaRPr lang="en-GB" sz="2000" dirty="0">
              <a:solidFill>
                <a:schemeClr val="bg2">
                  <a:lumMod val="90000"/>
                </a:schemeClr>
              </a:solidFill>
              <a:latin typeface="Arial" panose="020B0604020202020204" pitchFamily="34" charset="0"/>
              <a:cs typeface="Arial" panose="020B0604020202020204" pitchFamily="34" charset="0"/>
            </a:endParaRPr>
          </a:p>
          <a:p>
            <a:r>
              <a:rPr lang="en-GB" sz="2000" b="1" dirty="0">
                <a:solidFill>
                  <a:schemeClr val="bg2">
                    <a:lumMod val="90000"/>
                  </a:schemeClr>
                </a:solidFill>
                <a:latin typeface="Arial" panose="020B0604020202020204" pitchFamily="34" charset="0"/>
                <a:cs typeface="Arial" panose="020B0604020202020204" pitchFamily="34" charset="0"/>
              </a:rPr>
              <a:t>Years 3 and 4</a:t>
            </a:r>
          </a:p>
          <a:p>
            <a:pPr marL="342900" indent="-342900">
              <a:buFont typeface="Arial" panose="020B0604020202020204" pitchFamily="34" charset="0"/>
              <a:buChar char="•"/>
            </a:pPr>
            <a:r>
              <a:rPr lang="en-GB" sz="2000" dirty="0">
                <a:solidFill>
                  <a:schemeClr val="bg2">
                    <a:lumMod val="90000"/>
                  </a:schemeClr>
                </a:solidFill>
                <a:latin typeface="Arial" panose="020B0604020202020204" pitchFamily="34" charset="0"/>
                <a:cs typeface="Arial" panose="020B0604020202020204" pitchFamily="34" charset="0"/>
              </a:rPr>
              <a:t>Nothing in Science curriculum related to puberty or reproduction!</a:t>
            </a:r>
          </a:p>
        </p:txBody>
      </p:sp>
    </p:spTree>
    <p:extLst>
      <p:ext uri="{BB962C8B-B14F-4D97-AF65-F5344CB8AC3E}">
        <p14:creationId xmlns:p14="http://schemas.microsoft.com/office/powerpoint/2010/main" val="3488537726"/>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50000" fill="hold" grpId="0" nodeType="afterEffect" nodePh="1">
                                  <p:stCondLst>
                                    <p:cond delay="0"/>
                                  </p:stCondLst>
                                  <p:endCondLst>
                                    <p:cond evt="begin" delay="0">
                                      <p:tn val="5"/>
                                    </p:cond>
                                  </p:end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1+#ppt_w/2"/>
                                          </p:val>
                                        </p:tav>
                                        <p:tav tm="100000">
                                          <p:val>
                                            <p:strVal val="#ppt_x"/>
                                          </p:val>
                                        </p:tav>
                                      </p:tavLst>
                                    </p:anim>
                                    <p:anim calcmode="lin" valueType="num">
                                      <p:cBhvr additive="base">
                                        <p:cTn id="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55411" y="1301858"/>
            <a:ext cx="5974113" cy="5192094"/>
          </a:xfrm>
        </p:spPr>
        <p:txBody>
          <a:bodyPr>
            <a:normAutofit/>
          </a:bodyPr>
          <a:lstStyle/>
          <a:p>
            <a:pPr>
              <a:lnSpc>
                <a:spcPct val="100000"/>
              </a:lnSpc>
              <a:spcAft>
                <a:spcPts val="1200"/>
              </a:spcAft>
            </a:pPr>
            <a:endParaRPr lang="en-GB" dirty="0">
              <a:solidFill>
                <a:schemeClr val="tx1">
                  <a:lumMod val="75000"/>
                  <a:lumOff val="25000"/>
                </a:schemeClr>
              </a:solidFill>
            </a:endParaRPr>
          </a:p>
          <a:p>
            <a:pPr marL="342900" indent="-342900">
              <a:lnSpc>
                <a:spcPct val="100000"/>
              </a:lnSpc>
              <a:spcAft>
                <a:spcPts val="1200"/>
              </a:spcAft>
            </a:pPr>
            <a:endParaRPr lang="en-GB" dirty="0">
              <a:solidFill>
                <a:schemeClr val="tx1">
                  <a:lumMod val="75000"/>
                  <a:lumOff val="25000"/>
                </a:schemeClr>
              </a:solidFill>
            </a:endParaRPr>
          </a:p>
          <a:p>
            <a:pPr marL="342900" indent="-342900">
              <a:lnSpc>
                <a:spcPct val="100000"/>
              </a:lnSpc>
              <a:spcAft>
                <a:spcPts val="1200"/>
              </a:spcAft>
            </a:pPr>
            <a:endParaRPr lang="en-GB" sz="2000" dirty="0">
              <a:solidFill>
                <a:schemeClr val="tx1">
                  <a:lumMod val="75000"/>
                  <a:lumOff val="25000"/>
                </a:schemeClr>
              </a:solidFill>
            </a:endParaRPr>
          </a:p>
        </p:txBody>
      </p:sp>
      <p:sp>
        <p:nvSpPr>
          <p:cNvPr id="4" name="Rectangle 3">
            <a:extLst>
              <a:ext uri="{FF2B5EF4-FFF2-40B4-BE49-F238E27FC236}">
                <a16:creationId xmlns:a16="http://schemas.microsoft.com/office/drawing/2014/main" id="{9F1A96FD-5C69-6D4E-AAF9-8992E3BCBE53}"/>
              </a:ext>
            </a:extLst>
          </p:cNvPr>
          <p:cNvSpPr/>
          <p:nvPr/>
        </p:nvSpPr>
        <p:spPr>
          <a:xfrm>
            <a:off x="235102" y="1360762"/>
            <a:ext cx="11294422" cy="4401205"/>
          </a:xfrm>
          <a:prstGeom prst="rect">
            <a:avLst/>
          </a:prstGeom>
        </p:spPr>
        <p:txBody>
          <a:bodyPr wrap="square">
            <a:spAutoFit/>
          </a:bodyPr>
          <a:lstStyle/>
          <a:p>
            <a:pPr lvl="0"/>
            <a:r>
              <a:rPr lang="en-GB" sz="2000" b="1" dirty="0">
                <a:solidFill>
                  <a:schemeClr val="bg2">
                    <a:lumMod val="90000"/>
                  </a:schemeClr>
                </a:solidFill>
                <a:latin typeface="Arial" panose="020B0604020202020204" pitchFamily="34" charset="0"/>
                <a:cs typeface="Arial" panose="020B0604020202020204" pitchFamily="34" charset="0"/>
              </a:rPr>
              <a:t>Year 5 </a:t>
            </a:r>
          </a:p>
          <a:p>
            <a:pPr marL="285750" lvl="0" indent="-285750">
              <a:buFont typeface="Arial" panose="020B0604020202020204" pitchFamily="34" charset="0"/>
              <a:buChar char="•"/>
            </a:pPr>
            <a:r>
              <a:rPr lang="en-GB" sz="2000" dirty="0">
                <a:solidFill>
                  <a:schemeClr val="bg2">
                    <a:lumMod val="90000"/>
                  </a:schemeClr>
                </a:solidFill>
                <a:latin typeface="Arial" panose="020B0604020202020204" pitchFamily="34" charset="0"/>
                <a:cs typeface="Arial" panose="020B0604020202020204" pitchFamily="34" charset="0"/>
              </a:rPr>
              <a:t>describe the differences in the life cycles of a mammal, an amphibian, an insect and a bird  </a:t>
            </a:r>
          </a:p>
          <a:p>
            <a:pPr marL="285750" lvl="0" indent="-285750">
              <a:buFont typeface="Arial" panose="020B0604020202020204" pitchFamily="34" charset="0"/>
              <a:buChar char="•"/>
            </a:pPr>
            <a:r>
              <a:rPr lang="en-GB" sz="2000" dirty="0">
                <a:solidFill>
                  <a:schemeClr val="bg2">
                    <a:lumMod val="90000"/>
                  </a:schemeClr>
                </a:solidFill>
                <a:latin typeface="Arial" panose="020B0604020202020204" pitchFamily="34" charset="0"/>
                <a:cs typeface="Arial" panose="020B0604020202020204" pitchFamily="34" charset="0"/>
              </a:rPr>
              <a:t>describe the life process of reproduction in some plants and animals</a:t>
            </a:r>
          </a:p>
          <a:p>
            <a:r>
              <a:rPr lang="en-GB" sz="2000" dirty="0">
                <a:solidFill>
                  <a:schemeClr val="bg2">
                    <a:lumMod val="90000"/>
                  </a:schemeClr>
                </a:solidFill>
                <a:latin typeface="Arial" panose="020B0604020202020204" pitchFamily="34" charset="0"/>
                <a:cs typeface="Arial" panose="020B0604020202020204" pitchFamily="34" charset="0"/>
              </a:rPr>
              <a:t> </a:t>
            </a:r>
          </a:p>
          <a:p>
            <a:pPr lvl="1"/>
            <a:r>
              <a:rPr lang="en-GB" sz="2000" dirty="0">
                <a:solidFill>
                  <a:schemeClr val="bg2">
                    <a:lumMod val="90000"/>
                  </a:schemeClr>
                </a:solidFill>
                <a:latin typeface="Arial" panose="020B0604020202020204" pitchFamily="34" charset="0"/>
                <a:cs typeface="Arial" panose="020B0604020202020204" pitchFamily="34" charset="0"/>
              </a:rPr>
              <a:t>(Non-statutory note: Pupils should find out about different types of reproduction, including sexual and asexual reproduction in plants, and sexual reproduction in animals)</a:t>
            </a:r>
          </a:p>
          <a:p>
            <a:r>
              <a:rPr lang="en-GB" sz="2000" dirty="0">
                <a:solidFill>
                  <a:schemeClr val="bg2">
                    <a:lumMod val="90000"/>
                  </a:schemeClr>
                </a:solidFill>
                <a:latin typeface="Arial" panose="020B0604020202020204" pitchFamily="34" charset="0"/>
                <a:cs typeface="Arial" panose="020B0604020202020204" pitchFamily="34" charset="0"/>
              </a:rPr>
              <a:t> </a:t>
            </a:r>
          </a:p>
          <a:p>
            <a:pPr marL="285750" lvl="0" indent="-285750">
              <a:buFont typeface="Arial" panose="020B0604020202020204" pitchFamily="34" charset="0"/>
              <a:buChar char="•"/>
            </a:pPr>
            <a:r>
              <a:rPr lang="en-GB" sz="2000" dirty="0">
                <a:solidFill>
                  <a:schemeClr val="bg2">
                    <a:lumMod val="90000"/>
                  </a:schemeClr>
                </a:solidFill>
                <a:latin typeface="Arial" panose="020B0604020202020204" pitchFamily="34" charset="0"/>
                <a:cs typeface="Arial" panose="020B0604020202020204" pitchFamily="34" charset="0"/>
              </a:rPr>
              <a:t>describe the changes as humans develop to old age. </a:t>
            </a:r>
          </a:p>
          <a:p>
            <a:r>
              <a:rPr lang="en-GB" sz="2000" dirty="0">
                <a:solidFill>
                  <a:schemeClr val="bg2">
                    <a:lumMod val="90000"/>
                  </a:schemeClr>
                </a:solidFill>
                <a:latin typeface="Arial" panose="020B0604020202020204" pitchFamily="34" charset="0"/>
                <a:cs typeface="Arial" panose="020B0604020202020204" pitchFamily="34" charset="0"/>
              </a:rPr>
              <a:t> </a:t>
            </a:r>
          </a:p>
          <a:p>
            <a:pPr lvl="1"/>
            <a:r>
              <a:rPr lang="en-GB" sz="2000" dirty="0">
                <a:solidFill>
                  <a:schemeClr val="bg2">
                    <a:lumMod val="90000"/>
                  </a:schemeClr>
                </a:solidFill>
                <a:latin typeface="Arial" panose="020B0604020202020204" pitchFamily="34" charset="0"/>
                <a:cs typeface="Arial" panose="020B0604020202020204" pitchFamily="34" charset="0"/>
              </a:rPr>
              <a:t>(Non-statutory note: Pupils should draw a timeline to indicate stages in the growth and development of humans. They should learn about the changes experienced in puberty. </a:t>
            </a:r>
          </a:p>
          <a:p>
            <a:pPr lvl="1"/>
            <a:r>
              <a:rPr lang="en-GB" sz="2000" dirty="0">
                <a:solidFill>
                  <a:schemeClr val="bg2">
                    <a:lumMod val="90000"/>
                  </a:schemeClr>
                </a:solidFill>
                <a:latin typeface="Arial" panose="020B0604020202020204" pitchFamily="34" charset="0"/>
                <a:cs typeface="Arial" panose="020B0604020202020204" pitchFamily="34" charset="0"/>
              </a:rPr>
              <a:t>Pupils could work scientifically by researching the gestation periods of other animals and comparing them with humans; by finding out and recording the length and mass of a baby as it grows)</a:t>
            </a:r>
          </a:p>
        </p:txBody>
      </p:sp>
      <p:sp>
        <p:nvSpPr>
          <p:cNvPr id="11" name="Title 1">
            <a:extLst>
              <a:ext uri="{FF2B5EF4-FFF2-40B4-BE49-F238E27FC236}">
                <a16:creationId xmlns:a16="http://schemas.microsoft.com/office/drawing/2014/main" id="{7E39E31B-2E4C-EA41-8C90-64DCB39D1287}"/>
              </a:ext>
            </a:extLst>
          </p:cNvPr>
          <p:cNvSpPr>
            <a:spLocks noGrp="1"/>
          </p:cNvSpPr>
          <p:nvPr>
            <p:ph type="title"/>
          </p:nvPr>
        </p:nvSpPr>
        <p:spPr>
          <a:xfrm>
            <a:off x="331237" y="364048"/>
            <a:ext cx="11529525" cy="455351"/>
          </a:xfrm>
        </p:spPr>
        <p:txBody>
          <a:bodyPr>
            <a:noAutofit/>
          </a:bodyPr>
          <a:lstStyle/>
          <a:p>
            <a:r>
              <a:rPr lang="en-GB" sz="3200" dirty="0">
                <a:solidFill>
                  <a:schemeClr val="bg2">
                    <a:lumMod val="90000"/>
                  </a:schemeClr>
                </a:solidFill>
                <a:latin typeface="Arial" panose="020B0604020202020204" pitchFamily="34" charset="0"/>
                <a:cs typeface="Arial" panose="020B0604020202020204" pitchFamily="34" charset="0"/>
              </a:rPr>
              <a:t>What are the expectations for Science related to Sex Education?</a:t>
            </a:r>
            <a:endParaRPr lang="en-GB" dirty="0">
              <a:solidFill>
                <a:schemeClr val="bg2">
                  <a:lumMod val="90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331184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50000" fill="hold" grpId="0" nodeType="afterEffect" nodePh="1">
                                  <p:stCondLst>
                                    <p:cond delay="0"/>
                                  </p:stCondLst>
                                  <p:endCondLst>
                                    <p:cond evt="begin" delay="0">
                                      <p:tn val="5"/>
                                    </p:cond>
                                  </p:end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1+#ppt_w/2"/>
                                          </p:val>
                                        </p:tav>
                                        <p:tav tm="100000">
                                          <p:val>
                                            <p:strVal val="#ppt_x"/>
                                          </p:val>
                                        </p:tav>
                                      </p:tavLst>
                                    </p:anim>
                                    <p:anim calcmode="lin" valueType="num">
                                      <p:cBhvr additive="base">
                                        <p:cTn id="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55411" y="1301858"/>
            <a:ext cx="5974113" cy="5192094"/>
          </a:xfrm>
        </p:spPr>
        <p:txBody>
          <a:bodyPr>
            <a:normAutofit/>
          </a:bodyPr>
          <a:lstStyle/>
          <a:p>
            <a:pPr>
              <a:lnSpc>
                <a:spcPct val="100000"/>
              </a:lnSpc>
              <a:spcAft>
                <a:spcPts val="1200"/>
              </a:spcAft>
            </a:pPr>
            <a:endParaRPr lang="en-GB" dirty="0">
              <a:solidFill>
                <a:schemeClr val="tx1">
                  <a:lumMod val="75000"/>
                  <a:lumOff val="25000"/>
                </a:schemeClr>
              </a:solidFill>
            </a:endParaRPr>
          </a:p>
          <a:p>
            <a:pPr marL="342900" indent="-342900">
              <a:lnSpc>
                <a:spcPct val="100000"/>
              </a:lnSpc>
              <a:spcAft>
                <a:spcPts val="1200"/>
              </a:spcAft>
            </a:pPr>
            <a:endParaRPr lang="en-GB" dirty="0">
              <a:solidFill>
                <a:schemeClr val="tx1">
                  <a:lumMod val="75000"/>
                  <a:lumOff val="25000"/>
                </a:schemeClr>
              </a:solidFill>
            </a:endParaRPr>
          </a:p>
          <a:p>
            <a:pPr marL="342900" indent="-342900">
              <a:lnSpc>
                <a:spcPct val="100000"/>
              </a:lnSpc>
              <a:spcAft>
                <a:spcPts val="1200"/>
              </a:spcAft>
            </a:pPr>
            <a:endParaRPr lang="en-GB" sz="2000" dirty="0">
              <a:solidFill>
                <a:schemeClr val="tx1">
                  <a:lumMod val="75000"/>
                  <a:lumOff val="25000"/>
                </a:schemeClr>
              </a:solidFill>
            </a:endParaRPr>
          </a:p>
        </p:txBody>
      </p:sp>
      <p:sp>
        <p:nvSpPr>
          <p:cNvPr id="4" name="Rectangle 3">
            <a:extLst>
              <a:ext uri="{FF2B5EF4-FFF2-40B4-BE49-F238E27FC236}">
                <a16:creationId xmlns:a16="http://schemas.microsoft.com/office/drawing/2014/main" id="{9F1A96FD-5C69-6D4E-AAF9-8992E3BCBE53}"/>
              </a:ext>
            </a:extLst>
          </p:cNvPr>
          <p:cNvSpPr/>
          <p:nvPr/>
        </p:nvSpPr>
        <p:spPr>
          <a:xfrm>
            <a:off x="662475" y="1532166"/>
            <a:ext cx="8481525" cy="4376583"/>
          </a:xfrm>
          <a:prstGeom prst="rect">
            <a:avLst/>
          </a:prstGeom>
        </p:spPr>
        <p:txBody>
          <a:bodyPr wrap="square">
            <a:spAutoFit/>
          </a:bodyPr>
          <a:lstStyle/>
          <a:p>
            <a:r>
              <a:rPr lang="en-GB" sz="2400" b="1" dirty="0">
                <a:solidFill>
                  <a:schemeClr val="bg2">
                    <a:lumMod val="90000"/>
                  </a:schemeClr>
                </a:solidFill>
                <a:latin typeface="Arial" panose="020B0604020202020204" pitchFamily="34" charset="0"/>
                <a:cs typeface="Arial" panose="020B0604020202020204" pitchFamily="34" charset="0"/>
              </a:rPr>
              <a:t>Year 6 </a:t>
            </a:r>
          </a:p>
          <a:p>
            <a:pPr marL="285750" lvl="0" indent="-285750">
              <a:lnSpc>
                <a:spcPct val="120000"/>
              </a:lnSpc>
              <a:buFont typeface="Arial" panose="020B0604020202020204" pitchFamily="34" charset="0"/>
              <a:buChar char="•"/>
            </a:pPr>
            <a:r>
              <a:rPr lang="en-GB" sz="2400" dirty="0">
                <a:solidFill>
                  <a:schemeClr val="bg2">
                    <a:lumMod val="90000"/>
                  </a:schemeClr>
                </a:solidFill>
                <a:latin typeface="Arial" panose="020B0604020202020204" pitchFamily="34" charset="0"/>
                <a:cs typeface="Arial" panose="020B0604020202020204" pitchFamily="34" charset="0"/>
              </a:rPr>
              <a:t>recognise that living things produce offspring of the same kind, but normally offspring vary and are not identical to their parents</a:t>
            </a:r>
          </a:p>
          <a:p>
            <a:endParaRPr lang="en-GB" sz="2400" dirty="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a:p>
            <a:pPr lvl="0"/>
            <a:r>
              <a:rPr lang="en-GB" sz="2400" b="1" dirty="0">
                <a:solidFill>
                  <a:schemeClr val="accent2"/>
                </a:solidFill>
                <a:latin typeface="Arial" panose="020B0604020202020204" pitchFamily="34" charset="0"/>
                <a:cs typeface="Arial" panose="020B0604020202020204" pitchFamily="34" charset="0"/>
              </a:rPr>
              <a:t>QUESTIONS</a:t>
            </a:r>
            <a:r>
              <a:rPr lang="en-GB" sz="2400" dirty="0">
                <a:solidFill>
                  <a:schemeClr val="accent2"/>
                </a:solidFill>
                <a:latin typeface="Arial" panose="020B0604020202020204" pitchFamily="34" charset="0"/>
                <a:cs typeface="Arial" panose="020B0604020202020204" pitchFamily="34" charset="0"/>
              </a:rPr>
              <a:t>:</a:t>
            </a:r>
            <a:br>
              <a:rPr lang="en-GB" sz="2400" dirty="0">
                <a:solidFill>
                  <a:schemeClr val="accent2"/>
                </a:solidFill>
                <a:latin typeface="Arial" panose="020B0604020202020204" pitchFamily="34" charset="0"/>
                <a:cs typeface="Arial" panose="020B0604020202020204" pitchFamily="34" charset="0"/>
              </a:rPr>
            </a:br>
            <a:endParaRPr lang="en-GB" sz="2400" dirty="0">
              <a:solidFill>
                <a:schemeClr val="accent2"/>
              </a:solidFill>
              <a:latin typeface="Arial" panose="020B0604020202020204" pitchFamily="34" charset="0"/>
              <a:cs typeface="Arial" panose="020B0604020202020204" pitchFamily="34" charset="0"/>
            </a:endParaRPr>
          </a:p>
          <a:p>
            <a:pPr lvl="0"/>
            <a:r>
              <a:rPr lang="en-GB" sz="1600" dirty="0">
                <a:solidFill>
                  <a:schemeClr val="bg2">
                    <a:lumMod val="90000"/>
                  </a:schemeClr>
                </a:solidFill>
                <a:latin typeface="Arial" panose="020B0604020202020204" pitchFamily="34" charset="0"/>
                <a:cs typeface="Arial" panose="020B0604020202020204" pitchFamily="34" charset="0"/>
              </a:rPr>
              <a:t>Is this enough to ensure children know about puberty and how babies are born?</a:t>
            </a:r>
          </a:p>
          <a:p>
            <a:pPr lvl="0"/>
            <a:endParaRPr lang="en-GB" sz="1600" dirty="0">
              <a:solidFill>
                <a:schemeClr val="bg2">
                  <a:lumMod val="90000"/>
                </a:schemeClr>
              </a:solidFill>
              <a:latin typeface="Arial" panose="020B0604020202020204" pitchFamily="34" charset="0"/>
              <a:cs typeface="Arial" panose="020B0604020202020204" pitchFamily="34" charset="0"/>
            </a:endParaRPr>
          </a:p>
          <a:p>
            <a:pPr lvl="0"/>
            <a:r>
              <a:rPr lang="en-GB" sz="1600" dirty="0">
                <a:solidFill>
                  <a:schemeClr val="bg2">
                    <a:lumMod val="90000"/>
                  </a:schemeClr>
                </a:solidFill>
                <a:latin typeface="Arial" panose="020B0604020202020204" pitchFamily="34" charset="0"/>
                <a:cs typeface="Arial" panose="020B0604020202020204" pitchFamily="34" charset="0"/>
              </a:rPr>
              <a:t>Is this enough information to help children keep themselves SAFE in today’s world?</a:t>
            </a:r>
          </a:p>
          <a:p>
            <a:endParaRPr lang="en-GB" sz="2400" dirty="0">
              <a:solidFill>
                <a:schemeClr val="bg2">
                  <a:lumMod val="90000"/>
                </a:schemeClr>
              </a:solidFill>
              <a:latin typeface="Arial" panose="020B0604020202020204" pitchFamily="34" charset="0"/>
              <a:cs typeface="Arial" panose="020B0604020202020204" pitchFamily="34" charset="0"/>
            </a:endParaRPr>
          </a:p>
        </p:txBody>
      </p:sp>
      <p:sp>
        <p:nvSpPr>
          <p:cNvPr id="8" name="Title 1">
            <a:extLst>
              <a:ext uri="{FF2B5EF4-FFF2-40B4-BE49-F238E27FC236}">
                <a16:creationId xmlns:a16="http://schemas.microsoft.com/office/drawing/2014/main" id="{5CF64F7D-AFB5-7740-867E-42292B22788B}"/>
              </a:ext>
            </a:extLst>
          </p:cNvPr>
          <p:cNvSpPr>
            <a:spLocks noGrp="1"/>
          </p:cNvSpPr>
          <p:nvPr>
            <p:ph type="title"/>
          </p:nvPr>
        </p:nvSpPr>
        <p:spPr>
          <a:xfrm>
            <a:off x="662475" y="462546"/>
            <a:ext cx="11529525" cy="455351"/>
          </a:xfrm>
        </p:spPr>
        <p:txBody>
          <a:bodyPr>
            <a:noAutofit/>
          </a:bodyPr>
          <a:lstStyle/>
          <a:p>
            <a:r>
              <a:rPr lang="en-GB" sz="3200" dirty="0">
                <a:solidFill>
                  <a:schemeClr val="bg2">
                    <a:lumMod val="90000"/>
                  </a:schemeClr>
                </a:solidFill>
                <a:latin typeface="Arial" panose="020B0604020202020204" pitchFamily="34" charset="0"/>
                <a:cs typeface="Arial" panose="020B0604020202020204" pitchFamily="34" charset="0"/>
              </a:rPr>
              <a:t>What are the expectations for Science related to Sex Education?</a:t>
            </a:r>
            <a:endParaRPr lang="en-GB" dirty="0">
              <a:solidFill>
                <a:schemeClr val="bg2">
                  <a:lumMod val="90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54068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50000" fill="hold" grpId="0" nodeType="afterEffect" nodePh="1">
                                  <p:stCondLst>
                                    <p:cond delay="0"/>
                                  </p:stCondLst>
                                  <p:endCondLst>
                                    <p:cond evt="begin" delay="0">
                                      <p:tn val="5"/>
                                    </p:cond>
                                  </p:end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1+#ppt_w/2"/>
                                          </p:val>
                                        </p:tav>
                                        <p:tav tm="100000">
                                          <p:val>
                                            <p:strVal val="#ppt_x"/>
                                          </p:val>
                                        </p:tav>
                                      </p:tavLst>
                                    </p:anim>
                                    <p:anim calcmode="lin" valueType="num">
                                      <p:cBhvr additive="base">
                                        <p:cTn id="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E1CCDD-0141-4E36-8F4D-826AEC751EBA}"/>
              </a:ext>
            </a:extLst>
          </p:cNvPr>
          <p:cNvSpPr>
            <a:spLocks noGrp="1"/>
          </p:cNvSpPr>
          <p:nvPr>
            <p:ph type="title"/>
          </p:nvPr>
        </p:nvSpPr>
        <p:spPr/>
        <p:txBody>
          <a:bodyPr/>
          <a:lstStyle/>
          <a:p>
            <a:r>
              <a:rPr lang="en-US" b="1"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RSE</a:t>
            </a:r>
            <a:br>
              <a:rPr lang="en-US" b="1"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br>
            <a:endParaRPr lang="en-GB" b="1"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
        <p:nvSpPr>
          <p:cNvPr id="3" name="Content Placeholder 2">
            <a:extLst>
              <a:ext uri="{FF2B5EF4-FFF2-40B4-BE49-F238E27FC236}">
                <a16:creationId xmlns:a16="http://schemas.microsoft.com/office/drawing/2014/main" id="{F744DB0A-321A-4951-B396-FB81807097C2}"/>
              </a:ext>
            </a:extLst>
          </p:cNvPr>
          <p:cNvSpPr>
            <a:spLocks noGrp="1"/>
          </p:cNvSpPr>
          <p:nvPr>
            <p:ph idx="1"/>
          </p:nvPr>
        </p:nvSpPr>
        <p:spPr>
          <a:xfrm>
            <a:off x="677334" y="1349115"/>
            <a:ext cx="10820122" cy="4692247"/>
          </a:xfrm>
        </p:spPr>
        <p:txBody>
          <a:bodyPr>
            <a:normAutofit fontScale="77500" lnSpcReduction="20000"/>
          </a:bodyPr>
          <a:lstStyle/>
          <a:p>
            <a:pPr marL="0" indent="0">
              <a:buNone/>
            </a:pPr>
            <a:r>
              <a:rPr lang="en-US" sz="4000" dirty="0">
                <a:solidFill>
                  <a:schemeClr val="bg2">
                    <a:lumMod val="90000"/>
                  </a:schemeClr>
                </a:solidFill>
                <a:latin typeface="Arial" panose="020B0604020202020204" pitchFamily="34" charset="0"/>
                <a:cs typeface="Arial" panose="020B0604020202020204" pitchFamily="34" charset="0"/>
              </a:rPr>
              <a:t>When and where did you learn about relationship and sex?</a:t>
            </a:r>
          </a:p>
          <a:p>
            <a:pPr marL="0" indent="0">
              <a:buNone/>
            </a:pPr>
            <a:r>
              <a:rPr lang="en-US" sz="4000" dirty="0">
                <a:solidFill>
                  <a:schemeClr val="bg2">
                    <a:lumMod val="90000"/>
                  </a:schemeClr>
                </a:solidFill>
                <a:latin typeface="Arial" panose="020B0604020202020204" pitchFamily="34" charset="0"/>
                <a:cs typeface="Arial" panose="020B0604020202020204" pitchFamily="34" charset="0"/>
              </a:rPr>
              <a:t>Was this the best way?</a:t>
            </a:r>
          </a:p>
          <a:p>
            <a:pPr marL="0" indent="0">
              <a:buNone/>
            </a:pPr>
            <a:endParaRPr lang="en-US" sz="4000" dirty="0">
              <a:solidFill>
                <a:schemeClr val="bg2">
                  <a:lumMod val="90000"/>
                </a:schemeClr>
              </a:solidFill>
              <a:latin typeface="Arial" panose="020B0604020202020204" pitchFamily="34" charset="0"/>
              <a:cs typeface="Arial" panose="020B0604020202020204" pitchFamily="34" charset="0"/>
            </a:endParaRPr>
          </a:p>
          <a:p>
            <a:pPr marL="0" indent="0">
              <a:buNone/>
            </a:pPr>
            <a:r>
              <a:rPr lang="en-US" sz="4000" dirty="0">
                <a:solidFill>
                  <a:schemeClr val="bg2">
                    <a:lumMod val="90000"/>
                  </a:schemeClr>
                </a:solidFill>
                <a:latin typeface="Arial" panose="020B0604020202020204" pitchFamily="34" charset="0"/>
                <a:cs typeface="Arial" panose="020B0604020202020204" pitchFamily="34" charset="0"/>
              </a:rPr>
              <a:t>Was there anything that you didn’t understand?</a:t>
            </a:r>
          </a:p>
          <a:p>
            <a:pPr marL="0" indent="0">
              <a:buNone/>
            </a:pPr>
            <a:endParaRPr lang="en-US" sz="4000" dirty="0">
              <a:solidFill>
                <a:schemeClr val="bg2">
                  <a:lumMod val="90000"/>
                </a:schemeClr>
              </a:solidFill>
              <a:latin typeface="Arial" panose="020B0604020202020204" pitchFamily="34" charset="0"/>
              <a:cs typeface="Arial" panose="020B0604020202020204" pitchFamily="34" charset="0"/>
            </a:endParaRPr>
          </a:p>
          <a:p>
            <a:pPr marL="0" indent="0">
              <a:buNone/>
            </a:pPr>
            <a:r>
              <a:rPr lang="en-US" sz="4000" dirty="0">
                <a:solidFill>
                  <a:schemeClr val="bg2">
                    <a:lumMod val="90000"/>
                  </a:schemeClr>
                </a:solidFill>
                <a:latin typeface="Arial" panose="020B0604020202020204" pitchFamily="34" charset="0"/>
                <a:cs typeface="Arial" panose="020B0604020202020204" pitchFamily="34" charset="0"/>
              </a:rPr>
              <a:t>Was there anything you were frightened about?</a:t>
            </a:r>
          </a:p>
          <a:p>
            <a:pPr marL="0" indent="0">
              <a:buNone/>
            </a:pPr>
            <a:endParaRPr lang="en-US" sz="4000" dirty="0">
              <a:solidFill>
                <a:schemeClr val="bg2">
                  <a:lumMod val="90000"/>
                </a:schemeClr>
              </a:solidFill>
              <a:latin typeface="Arial" panose="020B0604020202020204" pitchFamily="34" charset="0"/>
              <a:cs typeface="Arial" panose="020B0604020202020204" pitchFamily="34" charset="0"/>
            </a:endParaRPr>
          </a:p>
          <a:p>
            <a:pPr marL="0" indent="0">
              <a:buNone/>
            </a:pPr>
            <a:r>
              <a:rPr lang="en-US" sz="4000" dirty="0">
                <a:solidFill>
                  <a:schemeClr val="bg2">
                    <a:lumMod val="90000"/>
                  </a:schemeClr>
                </a:solidFill>
                <a:latin typeface="Arial" panose="020B0604020202020204" pitchFamily="34" charset="0"/>
                <a:cs typeface="Arial" panose="020B0604020202020204" pitchFamily="34" charset="0"/>
              </a:rPr>
              <a:t>Has the world changed since then?</a:t>
            </a:r>
          </a:p>
          <a:p>
            <a:pPr marL="0" indent="0">
              <a:buNone/>
            </a:pPr>
            <a:endParaRPr lang="en-GB" sz="4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5841148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E1CCDD-0141-4E36-8F4D-826AEC751EBA}"/>
              </a:ext>
            </a:extLst>
          </p:cNvPr>
          <p:cNvSpPr>
            <a:spLocks noGrp="1"/>
          </p:cNvSpPr>
          <p:nvPr>
            <p:ph type="title"/>
          </p:nvPr>
        </p:nvSpPr>
        <p:spPr/>
        <p:txBody>
          <a:bodyPr/>
          <a:lstStyle/>
          <a:p>
            <a:r>
              <a:rPr lang="en-US" b="1"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RSE  </a:t>
            </a:r>
            <a:br>
              <a:rPr lang="en-US" b="1"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br>
            <a:endParaRPr lang="en-GB" b="1"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
        <p:nvSpPr>
          <p:cNvPr id="3" name="Content Placeholder 2">
            <a:extLst>
              <a:ext uri="{FF2B5EF4-FFF2-40B4-BE49-F238E27FC236}">
                <a16:creationId xmlns:a16="http://schemas.microsoft.com/office/drawing/2014/main" id="{F744DB0A-321A-4951-B396-FB81807097C2}"/>
              </a:ext>
            </a:extLst>
          </p:cNvPr>
          <p:cNvSpPr>
            <a:spLocks noGrp="1"/>
          </p:cNvSpPr>
          <p:nvPr>
            <p:ph idx="1"/>
          </p:nvPr>
        </p:nvSpPr>
        <p:spPr>
          <a:xfrm>
            <a:off x="677334" y="1670258"/>
            <a:ext cx="10655230" cy="3880773"/>
          </a:xfrm>
        </p:spPr>
        <p:txBody>
          <a:bodyPr>
            <a:normAutofit/>
          </a:bodyPr>
          <a:lstStyle/>
          <a:p>
            <a:pPr marL="0" indent="0">
              <a:lnSpc>
                <a:spcPct val="120000"/>
              </a:lnSpc>
              <a:buNone/>
            </a:pPr>
            <a:r>
              <a:rPr lang="en-US" sz="2400" dirty="0">
                <a:solidFill>
                  <a:schemeClr val="bg2">
                    <a:lumMod val="90000"/>
                  </a:schemeClr>
                </a:solidFill>
                <a:latin typeface="Arial" panose="020B0604020202020204" pitchFamily="34" charset="0"/>
                <a:cs typeface="Arial" panose="020B0604020202020204" pitchFamily="34" charset="0"/>
              </a:rPr>
              <a:t>Would accurate information at the right age and stage of development, coming from school AND home, be a better way?</a:t>
            </a:r>
          </a:p>
          <a:p>
            <a:pPr marL="0" indent="0">
              <a:lnSpc>
                <a:spcPct val="120000"/>
              </a:lnSpc>
              <a:buNone/>
            </a:pPr>
            <a:endParaRPr lang="en-US" sz="2400" dirty="0">
              <a:solidFill>
                <a:schemeClr val="bg2">
                  <a:lumMod val="90000"/>
                </a:schemeClr>
              </a:solidFill>
              <a:latin typeface="Arial" panose="020B0604020202020204" pitchFamily="34" charset="0"/>
              <a:cs typeface="Arial" panose="020B0604020202020204" pitchFamily="34" charset="0"/>
            </a:endParaRPr>
          </a:p>
          <a:p>
            <a:pPr marL="0" indent="0">
              <a:buNone/>
            </a:pPr>
            <a:r>
              <a:rPr lang="en-US" sz="2400" dirty="0">
                <a:solidFill>
                  <a:schemeClr val="bg2">
                    <a:lumMod val="90000"/>
                  </a:schemeClr>
                </a:solidFill>
              </a:rPr>
              <a:t>What do you think children should know about relationships and why?</a:t>
            </a:r>
          </a:p>
          <a:p>
            <a:pPr marL="0" indent="0">
              <a:buNone/>
            </a:pPr>
            <a:endParaRPr lang="en-GB"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1794560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E1CCDD-0141-4E36-8F4D-826AEC751EBA}"/>
              </a:ext>
            </a:extLst>
          </p:cNvPr>
          <p:cNvSpPr>
            <a:spLocks noGrp="1"/>
          </p:cNvSpPr>
          <p:nvPr>
            <p:ph type="title"/>
          </p:nvPr>
        </p:nvSpPr>
        <p:spPr>
          <a:xfrm>
            <a:off x="677334" y="309797"/>
            <a:ext cx="8596668" cy="1320800"/>
          </a:xfrm>
        </p:spPr>
        <p:txBody>
          <a:bodyPr/>
          <a:lstStyle/>
          <a:p>
            <a:r>
              <a:rPr lang="en-US" b="1"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RSE</a:t>
            </a:r>
            <a:br>
              <a:rPr lang="en-US" b="1"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br>
            <a:endParaRPr lang="en-GB" b="1"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
        <p:nvSpPr>
          <p:cNvPr id="3" name="Content Placeholder 2">
            <a:extLst>
              <a:ext uri="{FF2B5EF4-FFF2-40B4-BE49-F238E27FC236}">
                <a16:creationId xmlns:a16="http://schemas.microsoft.com/office/drawing/2014/main" id="{F744DB0A-321A-4951-B396-FB81807097C2}"/>
              </a:ext>
            </a:extLst>
          </p:cNvPr>
          <p:cNvSpPr>
            <a:spLocks noGrp="1"/>
          </p:cNvSpPr>
          <p:nvPr>
            <p:ph idx="1"/>
          </p:nvPr>
        </p:nvSpPr>
        <p:spPr>
          <a:xfrm>
            <a:off x="449705" y="1109273"/>
            <a:ext cx="10672997" cy="5186596"/>
          </a:xfrm>
        </p:spPr>
        <p:txBody>
          <a:bodyPr>
            <a:normAutofit fontScale="47500" lnSpcReduction="20000"/>
          </a:bodyPr>
          <a:lstStyle/>
          <a:p>
            <a:r>
              <a:rPr lang="en-GB" sz="4000" dirty="0">
                <a:solidFill>
                  <a:schemeClr val="bg2">
                    <a:lumMod val="90000"/>
                  </a:schemeClr>
                </a:solidFill>
                <a:latin typeface="Helvetica Neue"/>
              </a:rPr>
              <a:t>As we introduce the new statutory RSE and health education curriculum, supporting parents in their role as their children’s primary educators will help schools because it:</a:t>
            </a:r>
            <a:br>
              <a:rPr lang="en-GB" sz="4000" dirty="0">
                <a:solidFill>
                  <a:schemeClr val="bg2">
                    <a:lumMod val="90000"/>
                  </a:schemeClr>
                </a:solidFill>
                <a:latin typeface="Helvetica Neue"/>
              </a:rPr>
            </a:br>
            <a:endParaRPr lang="en-GB" sz="4000" dirty="0">
              <a:solidFill>
                <a:schemeClr val="bg2">
                  <a:lumMod val="90000"/>
                </a:schemeClr>
              </a:solidFill>
              <a:latin typeface="Helvetica Neue"/>
            </a:endParaRPr>
          </a:p>
          <a:p>
            <a:pPr>
              <a:buFont typeface="Arial" panose="020B0604020202020204" pitchFamily="34" charset="0"/>
              <a:buChar char="•"/>
            </a:pPr>
            <a:r>
              <a:rPr lang="en-GB" sz="4000" dirty="0">
                <a:solidFill>
                  <a:schemeClr val="bg2">
                    <a:lumMod val="90000"/>
                  </a:schemeClr>
                </a:solidFill>
                <a:latin typeface="Helvetica Neue"/>
              </a:rPr>
              <a:t>Reinforces positive outcomes for RSE and health education at school.</a:t>
            </a:r>
          </a:p>
          <a:p>
            <a:pPr>
              <a:buFont typeface="Arial" panose="020B0604020202020204" pitchFamily="34" charset="0"/>
              <a:buChar char="•"/>
            </a:pPr>
            <a:r>
              <a:rPr lang="en-GB" sz="4000" dirty="0">
                <a:solidFill>
                  <a:schemeClr val="bg2">
                    <a:lumMod val="90000"/>
                  </a:schemeClr>
                </a:solidFill>
                <a:latin typeface="Helvetica Neue"/>
              </a:rPr>
              <a:t>Furthers the school-home partnership.</a:t>
            </a:r>
          </a:p>
          <a:p>
            <a:pPr>
              <a:buFont typeface="Arial" panose="020B0604020202020204" pitchFamily="34" charset="0"/>
              <a:buChar char="•"/>
            </a:pPr>
            <a:r>
              <a:rPr lang="en-GB" sz="4000" dirty="0">
                <a:solidFill>
                  <a:schemeClr val="bg2">
                    <a:lumMod val="90000"/>
                  </a:schemeClr>
                </a:solidFill>
                <a:latin typeface="Helvetica Neue"/>
              </a:rPr>
              <a:t>Fulfils the requirements for parental consultation in the Department for Education RSE and health education statutory guidance (</a:t>
            </a:r>
            <a:r>
              <a:rPr lang="en-GB" sz="4000" dirty="0" err="1">
                <a:solidFill>
                  <a:schemeClr val="bg2">
                    <a:lumMod val="90000"/>
                  </a:schemeClr>
                </a:solidFill>
                <a:latin typeface="Helvetica Neue"/>
              </a:rPr>
              <a:t>DfE</a:t>
            </a:r>
            <a:r>
              <a:rPr lang="en-GB" sz="4000" dirty="0">
                <a:solidFill>
                  <a:schemeClr val="bg2">
                    <a:lumMod val="90000"/>
                  </a:schemeClr>
                </a:solidFill>
                <a:latin typeface="Helvetica Neue"/>
              </a:rPr>
              <a:t>, 2019a).</a:t>
            </a:r>
          </a:p>
          <a:p>
            <a:pPr>
              <a:buFont typeface="Arial" panose="020B0604020202020204" pitchFamily="34" charset="0"/>
              <a:buChar char="•"/>
            </a:pPr>
            <a:r>
              <a:rPr lang="en-GB" sz="4000" dirty="0">
                <a:solidFill>
                  <a:schemeClr val="bg2">
                    <a:lumMod val="90000"/>
                  </a:schemeClr>
                </a:solidFill>
                <a:latin typeface="Helvetica Neue"/>
              </a:rPr>
              <a:t>Meets criteria for Ofsted inspection on parental engagement.</a:t>
            </a:r>
          </a:p>
          <a:p>
            <a:pPr>
              <a:buFont typeface="Arial" panose="020B0604020202020204" pitchFamily="34" charset="0"/>
              <a:buChar char="•"/>
            </a:pPr>
            <a:r>
              <a:rPr lang="en-GB" sz="4000" dirty="0">
                <a:solidFill>
                  <a:schemeClr val="bg2">
                    <a:lumMod val="90000"/>
                  </a:schemeClr>
                </a:solidFill>
                <a:latin typeface="Helvetica Neue"/>
              </a:rPr>
              <a:t>Complements other areas of the curriculum such as PSHE, SMSC, citizenship and media and digital literacy.</a:t>
            </a:r>
          </a:p>
          <a:p>
            <a:pPr>
              <a:buFont typeface="Arial" panose="020B0604020202020204" pitchFamily="34" charset="0"/>
              <a:buChar char="•"/>
            </a:pPr>
            <a:r>
              <a:rPr lang="en-GB" sz="4000" dirty="0">
                <a:solidFill>
                  <a:schemeClr val="bg2">
                    <a:lumMod val="90000"/>
                  </a:schemeClr>
                </a:solidFill>
                <a:latin typeface="Helvetica Neue"/>
              </a:rPr>
              <a:t>Shores up children’s confidence and resilience and emphasises parents’ role as their children’s primary educators.</a:t>
            </a:r>
          </a:p>
          <a:p>
            <a:r>
              <a:rPr lang="en-GB" sz="4000" dirty="0">
                <a:solidFill>
                  <a:schemeClr val="bg2">
                    <a:lumMod val="90000"/>
                  </a:schemeClr>
                </a:solidFill>
                <a:latin typeface="Helvetica Neue"/>
              </a:rPr>
              <a:t>Parents and school are children’s top two preferred sources of information about sex and relationships, according to the Sex Education Forum’s Briefing for Parliamentarians (SEF, 2019a). The 2019 SEF Young People’s RSE Poll found that 48 per cent of respondents rated the quality of RSE they received from their parents as “good/very good”. However, 19 per cent – one in five – rated it as “bad/very bad” (SEF, 2019b).</a:t>
            </a:r>
          </a:p>
          <a:p>
            <a:pPr marL="0" indent="0">
              <a:buNone/>
            </a:pPr>
            <a:endParaRPr lang="en-GB" sz="4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5264238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n w="22225">
                  <a:solidFill>
                    <a:schemeClr val="accent2"/>
                  </a:solidFill>
                  <a:prstDash val="solid"/>
                </a:ln>
                <a:solidFill>
                  <a:schemeClr val="accent2">
                    <a:lumMod val="40000"/>
                    <a:lumOff val="60000"/>
                  </a:schemeClr>
                </a:solidFill>
              </a:rPr>
              <a:t>Today’s considerations</a:t>
            </a:r>
          </a:p>
        </p:txBody>
      </p:sp>
      <p:sp>
        <p:nvSpPr>
          <p:cNvPr id="3" name="Content Placeholder 2"/>
          <p:cNvSpPr>
            <a:spLocks noGrp="1"/>
          </p:cNvSpPr>
          <p:nvPr>
            <p:ph idx="1"/>
          </p:nvPr>
        </p:nvSpPr>
        <p:spPr>
          <a:xfrm>
            <a:off x="1794932" y="1825625"/>
            <a:ext cx="3263795" cy="4351338"/>
          </a:xfrm>
        </p:spPr>
        <p:txBody>
          <a:bodyPr/>
          <a:lstStyle/>
          <a:p>
            <a:r>
              <a:rPr lang="en-GB" dirty="0">
                <a:solidFill>
                  <a:schemeClr val="bg2">
                    <a:lumMod val="90000"/>
                  </a:schemeClr>
                </a:solidFill>
              </a:rPr>
              <a:t>The internet</a:t>
            </a:r>
          </a:p>
          <a:p>
            <a:r>
              <a:rPr lang="en-GB" dirty="0">
                <a:solidFill>
                  <a:schemeClr val="bg2">
                    <a:lumMod val="90000"/>
                  </a:schemeClr>
                </a:solidFill>
              </a:rPr>
              <a:t>Television</a:t>
            </a:r>
          </a:p>
          <a:p>
            <a:r>
              <a:rPr lang="en-GB" dirty="0">
                <a:solidFill>
                  <a:schemeClr val="bg2">
                    <a:lumMod val="90000"/>
                  </a:schemeClr>
                </a:solidFill>
              </a:rPr>
              <a:t>Social media</a:t>
            </a:r>
          </a:p>
          <a:p>
            <a:r>
              <a:rPr lang="en-GB" dirty="0">
                <a:solidFill>
                  <a:schemeClr val="bg2">
                    <a:lumMod val="90000"/>
                  </a:schemeClr>
                </a:solidFill>
              </a:rPr>
              <a:t>Other media</a:t>
            </a:r>
          </a:p>
          <a:p>
            <a:r>
              <a:rPr lang="en-GB" dirty="0">
                <a:solidFill>
                  <a:schemeClr val="bg2">
                    <a:lumMod val="90000"/>
                  </a:schemeClr>
                </a:solidFill>
              </a:rPr>
              <a:t>Friends</a:t>
            </a:r>
          </a:p>
          <a:p>
            <a:r>
              <a:rPr lang="en-GB" dirty="0">
                <a:solidFill>
                  <a:schemeClr val="bg2">
                    <a:lumMod val="90000"/>
                  </a:schemeClr>
                </a:solidFill>
              </a:rPr>
              <a:t>Family</a:t>
            </a:r>
          </a:p>
          <a:p>
            <a:r>
              <a:rPr lang="en-GB" dirty="0">
                <a:solidFill>
                  <a:schemeClr val="bg2">
                    <a:lumMod val="90000"/>
                  </a:schemeClr>
                </a:solidFill>
              </a:rPr>
              <a:t>School</a:t>
            </a:r>
          </a:p>
        </p:txBody>
      </p:sp>
      <p:pic>
        <p:nvPicPr>
          <p:cNvPr id="6" name="Picture 14" descr="facebook">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1043913">
            <a:off x="10329343" y="3143437"/>
            <a:ext cx="1362075" cy="51435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12"/>
          <p:cNvPicPr>
            <a:picLocks noChangeAspect="1" noChangeArrowheads="1"/>
          </p:cNvPicPr>
          <p:nvPr/>
        </p:nvPicPr>
        <p:blipFill rotWithShape="1">
          <a:blip r:embed="rId5">
            <a:extLst>
              <a:ext uri="{28A0092B-C50C-407E-A947-70E740481C1C}">
                <a14:useLocalDpi xmlns:a14="http://schemas.microsoft.com/office/drawing/2010/main" val="0"/>
              </a:ext>
            </a:extLst>
          </a:blip>
          <a:srcRect l="3822" t="3478" r="2610" b="13152"/>
          <a:stretch/>
        </p:blipFill>
        <p:spPr bwMode="auto">
          <a:xfrm rot="20676496">
            <a:off x="6214666" y="2158543"/>
            <a:ext cx="2169234" cy="2576358"/>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11" descr="http://i3.mirror.co.uk/incoming/article2241888.ece/alternates/s615/I130830_142443_874651oTextCS_46780005.jpg"/>
          <p:cNvPicPr/>
          <p:nvPr/>
        </p:nvPicPr>
        <p:blipFill>
          <a:blip r:embed="rId6" cstate="hqprint">
            <a:extLst>
              <a:ext uri="{28A0092B-C50C-407E-A947-70E740481C1C}">
                <a14:useLocalDpi xmlns:a14="http://schemas.microsoft.com/office/drawing/2010/main" val="0"/>
              </a:ext>
            </a:extLst>
          </a:blip>
          <a:srcRect/>
          <a:stretch>
            <a:fillRect/>
          </a:stretch>
        </p:blipFill>
        <p:spPr bwMode="auto">
          <a:xfrm>
            <a:off x="8194578" y="2980545"/>
            <a:ext cx="1562100" cy="1038225"/>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11" name="Picture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21394386">
            <a:off x="6176602" y="4704005"/>
            <a:ext cx="2245360" cy="1745528"/>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13" descr="Twitter logo">
            <a:hlinkClick r:id="rId8"/>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456391" y="5553570"/>
            <a:ext cx="1476375"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284846" y="613173"/>
            <a:ext cx="2762250" cy="165735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10" name="Picture 9"/>
          <p:cNvPicPr>
            <a:picLocks noChangeAspect="1"/>
          </p:cNvPicPr>
          <p:nvPr/>
        </p:nvPicPr>
        <p:blipFill>
          <a:blip r:embed="rId11"/>
          <a:stretch>
            <a:fillRect/>
          </a:stretch>
        </p:blipFill>
        <p:spPr>
          <a:xfrm>
            <a:off x="8795402" y="1531203"/>
            <a:ext cx="2762250" cy="165735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13" name="Picture 12"/>
          <p:cNvPicPr>
            <a:picLocks noChangeAspect="1"/>
          </p:cNvPicPr>
          <p:nvPr/>
        </p:nvPicPr>
        <p:blipFill>
          <a:blip r:embed="rId12"/>
          <a:stretch>
            <a:fillRect/>
          </a:stretch>
        </p:blipFill>
        <p:spPr>
          <a:xfrm rot="20561265">
            <a:off x="8744864" y="3690469"/>
            <a:ext cx="2581275" cy="2847975"/>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15" name="Picture 14"/>
          <p:cNvPicPr>
            <a:picLocks noChangeAspect="1"/>
          </p:cNvPicPr>
          <p:nvPr/>
        </p:nvPicPr>
        <p:blipFill>
          <a:blip r:embed="rId13"/>
          <a:stretch>
            <a:fillRect/>
          </a:stretch>
        </p:blipFill>
        <p:spPr>
          <a:xfrm rot="20733809">
            <a:off x="5302062" y="4270831"/>
            <a:ext cx="1219200" cy="121920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16" name="Picture 15"/>
          <p:cNvPicPr>
            <a:picLocks noChangeAspect="1"/>
          </p:cNvPicPr>
          <p:nvPr/>
        </p:nvPicPr>
        <p:blipFill>
          <a:blip r:embed="rId14"/>
          <a:stretch>
            <a:fillRect/>
          </a:stretch>
        </p:blipFill>
        <p:spPr>
          <a:xfrm rot="20393876">
            <a:off x="9115970" y="52618"/>
            <a:ext cx="2361688" cy="1527716"/>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4" name="Picture 3"/>
          <p:cNvPicPr>
            <a:picLocks noChangeAspect="1"/>
          </p:cNvPicPr>
          <p:nvPr/>
        </p:nvPicPr>
        <p:blipFill>
          <a:blip r:embed="rId15"/>
          <a:stretch>
            <a:fillRect/>
          </a:stretch>
        </p:blipFill>
        <p:spPr>
          <a:xfrm rot="20608909">
            <a:off x="5785735" y="1904810"/>
            <a:ext cx="895350" cy="89535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698381560"/>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fltVal val="0"/>
                                          </p:val>
                                        </p:tav>
                                        <p:tav tm="100000">
                                          <p:val>
                                            <p:strVal val="#ppt_w"/>
                                          </p:val>
                                        </p:tav>
                                      </p:tavLst>
                                    </p:anim>
                                    <p:anim calcmode="lin" valueType="num">
                                      <p:cBhvr>
                                        <p:cTn id="8" dur="1000" fill="hold"/>
                                        <p:tgtEl>
                                          <p:spTgt spid="9"/>
                                        </p:tgtEl>
                                        <p:attrNameLst>
                                          <p:attrName>ppt_h</p:attrName>
                                        </p:attrNameLst>
                                      </p:cBhvr>
                                      <p:tavLst>
                                        <p:tav tm="0">
                                          <p:val>
                                            <p:fltVal val="0"/>
                                          </p:val>
                                        </p:tav>
                                        <p:tav tm="100000">
                                          <p:val>
                                            <p:strVal val="#ppt_h"/>
                                          </p:val>
                                        </p:tav>
                                      </p:tavLst>
                                    </p:anim>
                                    <p:anim calcmode="lin" valueType="num">
                                      <p:cBhvr>
                                        <p:cTn id="9" dur="1000" fill="hold"/>
                                        <p:tgtEl>
                                          <p:spTgt spid="9"/>
                                        </p:tgtEl>
                                        <p:attrNameLst>
                                          <p:attrName>style.rotation</p:attrName>
                                        </p:attrNameLst>
                                      </p:cBhvr>
                                      <p:tavLst>
                                        <p:tav tm="0">
                                          <p:val>
                                            <p:fltVal val="90"/>
                                          </p:val>
                                        </p:tav>
                                        <p:tav tm="100000">
                                          <p:val>
                                            <p:fltVal val="0"/>
                                          </p:val>
                                        </p:tav>
                                      </p:tavLst>
                                    </p:anim>
                                    <p:animEffect transition="in" filter="fade">
                                      <p:cBhvr>
                                        <p:cTn id="10" dur="1000"/>
                                        <p:tgtEl>
                                          <p:spTgt spid="9"/>
                                        </p:tgtEl>
                                      </p:cBhvr>
                                    </p:animEffect>
                                  </p:childTnLst>
                                </p:cTn>
                              </p:par>
                              <p:par>
                                <p:cTn id="11" presetID="31"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ppt_w</p:attrName>
                                        </p:attrNameLst>
                                      </p:cBhvr>
                                      <p:tavLst>
                                        <p:tav tm="0">
                                          <p:val>
                                            <p:fltVal val="0"/>
                                          </p:val>
                                        </p:tav>
                                        <p:tav tm="100000">
                                          <p:val>
                                            <p:strVal val="#ppt_w"/>
                                          </p:val>
                                        </p:tav>
                                      </p:tavLst>
                                    </p:anim>
                                    <p:anim calcmode="lin" valueType="num">
                                      <p:cBhvr>
                                        <p:cTn id="14" dur="1000" fill="hold"/>
                                        <p:tgtEl>
                                          <p:spTgt spid="6"/>
                                        </p:tgtEl>
                                        <p:attrNameLst>
                                          <p:attrName>ppt_h</p:attrName>
                                        </p:attrNameLst>
                                      </p:cBhvr>
                                      <p:tavLst>
                                        <p:tav tm="0">
                                          <p:val>
                                            <p:fltVal val="0"/>
                                          </p:val>
                                        </p:tav>
                                        <p:tav tm="100000">
                                          <p:val>
                                            <p:strVal val="#ppt_h"/>
                                          </p:val>
                                        </p:tav>
                                      </p:tavLst>
                                    </p:anim>
                                    <p:anim calcmode="lin" valueType="num">
                                      <p:cBhvr>
                                        <p:cTn id="15" dur="1000" fill="hold"/>
                                        <p:tgtEl>
                                          <p:spTgt spid="6"/>
                                        </p:tgtEl>
                                        <p:attrNameLst>
                                          <p:attrName>style.rotation</p:attrName>
                                        </p:attrNameLst>
                                      </p:cBhvr>
                                      <p:tavLst>
                                        <p:tav tm="0">
                                          <p:val>
                                            <p:fltVal val="90"/>
                                          </p:val>
                                        </p:tav>
                                        <p:tav tm="100000">
                                          <p:val>
                                            <p:fltVal val="0"/>
                                          </p:val>
                                        </p:tav>
                                      </p:tavLst>
                                    </p:anim>
                                    <p:animEffect transition="in" filter="fade">
                                      <p:cBhvr>
                                        <p:cTn id="16" dur="10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nodeType="click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par>
                                <p:cTn id="24" presetID="31" presetClass="entr" presetSubtype="0"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1000" fill="hold"/>
                                        <p:tgtEl>
                                          <p:spTgt spid="7"/>
                                        </p:tgtEl>
                                        <p:attrNameLst>
                                          <p:attrName>ppt_w</p:attrName>
                                        </p:attrNameLst>
                                      </p:cBhvr>
                                      <p:tavLst>
                                        <p:tav tm="0">
                                          <p:val>
                                            <p:fltVal val="0"/>
                                          </p:val>
                                        </p:tav>
                                        <p:tav tm="100000">
                                          <p:val>
                                            <p:strVal val="#ppt_w"/>
                                          </p:val>
                                        </p:tav>
                                      </p:tavLst>
                                    </p:anim>
                                    <p:anim calcmode="lin" valueType="num">
                                      <p:cBhvr>
                                        <p:cTn id="27" dur="1000" fill="hold"/>
                                        <p:tgtEl>
                                          <p:spTgt spid="7"/>
                                        </p:tgtEl>
                                        <p:attrNameLst>
                                          <p:attrName>ppt_h</p:attrName>
                                        </p:attrNameLst>
                                      </p:cBhvr>
                                      <p:tavLst>
                                        <p:tav tm="0">
                                          <p:val>
                                            <p:fltVal val="0"/>
                                          </p:val>
                                        </p:tav>
                                        <p:tav tm="100000">
                                          <p:val>
                                            <p:strVal val="#ppt_h"/>
                                          </p:val>
                                        </p:tav>
                                      </p:tavLst>
                                    </p:anim>
                                    <p:anim calcmode="lin" valueType="num">
                                      <p:cBhvr>
                                        <p:cTn id="28" dur="1000" fill="hold"/>
                                        <p:tgtEl>
                                          <p:spTgt spid="7"/>
                                        </p:tgtEl>
                                        <p:attrNameLst>
                                          <p:attrName>style.rotation</p:attrName>
                                        </p:attrNameLst>
                                      </p:cBhvr>
                                      <p:tavLst>
                                        <p:tav tm="0">
                                          <p:val>
                                            <p:fltVal val="90"/>
                                          </p:val>
                                        </p:tav>
                                        <p:tav tm="100000">
                                          <p:val>
                                            <p:fltVal val="0"/>
                                          </p:val>
                                        </p:tav>
                                      </p:tavLst>
                                    </p:anim>
                                    <p:animEffect transition="in" filter="fade">
                                      <p:cBhvr>
                                        <p:cTn id="29" dur="1000"/>
                                        <p:tgtEl>
                                          <p:spTgt spid="7"/>
                                        </p:tgtEl>
                                      </p:cBhvr>
                                    </p:animEffect>
                                  </p:childTnLst>
                                </p:cTn>
                              </p:par>
                              <p:par>
                                <p:cTn id="30" presetID="42" presetClass="entr" presetSubtype="0" fill="hold"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1000"/>
                                        <p:tgtEl>
                                          <p:spTgt spid="8"/>
                                        </p:tgtEl>
                                      </p:cBhvr>
                                    </p:animEffect>
                                    <p:anim calcmode="lin" valueType="num">
                                      <p:cBhvr>
                                        <p:cTn id="33" dur="1000" fill="hold"/>
                                        <p:tgtEl>
                                          <p:spTgt spid="8"/>
                                        </p:tgtEl>
                                        <p:attrNameLst>
                                          <p:attrName>ppt_x</p:attrName>
                                        </p:attrNameLst>
                                      </p:cBhvr>
                                      <p:tavLst>
                                        <p:tav tm="0">
                                          <p:val>
                                            <p:strVal val="#ppt_x"/>
                                          </p:val>
                                        </p:tav>
                                        <p:tav tm="100000">
                                          <p:val>
                                            <p:strVal val="#ppt_x"/>
                                          </p:val>
                                        </p:tav>
                                      </p:tavLst>
                                    </p:anim>
                                    <p:anim calcmode="lin" valueType="num">
                                      <p:cBhvr>
                                        <p:cTn id="34" dur="1000" fill="hold"/>
                                        <p:tgtEl>
                                          <p:spTgt spid="8"/>
                                        </p:tgtEl>
                                        <p:attrNameLst>
                                          <p:attrName>ppt_y</p:attrName>
                                        </p:attrNameLst>
                                      </p:cBhvr>
                                      <p:tavLst>
                                        <p:tav tm="0">
                                          <p:val>
                                            <p:strVal val="#ppt_y+.1"/>
                                          </p:val>
                                        </p:tav>
                                        <p:tav tm="100000">
                                          <p:val>
                                            <p:strVal val="#ppt_y"/>
                                          </p:val>
                                        </p:tav>
                                      </p:tavLst>
                                    </p:anim>
                                  </p:childTnLst>
                                </p:cTn>
                              </p:par>
                              <p:par>
                                <p:cTn id="35" presetID="31" presetClass="entr" presetSubtype="0"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1000" fill="hold"/>
                                        <p:tgtEl>
                                          <p:spTgt spid="11"/>
                                        </p:tgtEl>
                                        <p:attrNameLst>
                                          <p:attrName>ppt_w</p:attrName>
                                        </p:attrNameLst>
                                      </p:cBhvr>
                                      <p:tavLst>
                                        <p:tav tm="0">
                                          <p:val>
                                            <p:fltVal val="0"/>
                                          </p:val>
                                        </p:tav>
                                        <p:tav tm="100000">
                                          <p:val>
                                            <p:strVal val="#ppt_w"/>
                                          </p:val>
                                        </p:tav>
                                      </p:tavLst>
                                    </p:anim>
                                    <p:anim calcmode="lin" valueType="num">
                                      <p:cBhvr>
                                        <p:cTn id="38" dur="1000" fill="hold"/>
                                        <p:tgtEl>
                                          <p:spTgt spid="11"/>
                                        </p:tgtEl>
                                        <p:attrNameLst>
                                          <p:attrName>ppt_h</p:attrName>
                                        </p:attrNameLst>
                                      </p:cBhvr>
                                      <p:tavLst>
                                        <p:tav tm="0">
                                          <p:val>
                                            <p:fltVal val="0"/>
                                          </p:val>
                                        </p:tav>
                                        <p:tav tm="100000">
                                          <p:val>
                                            <p:strVal val="#ppt_h"/>
                                          </p:val>
                                        </p:tav>
                                      </p:tavLst>
                                    </p:anim>
                                    <p:anim calcmode="lin" valueType="num">
                                      <p:cBhvr>
                                        <p:cTn id="39" dur="1000" fill="hold"/>
                                        <p:tgtEl>
                                          <p:spTgt spid="11"/>
                                        </p:tgtEl>
                                        <p:attrNameLst>
                                          <p:attrName>style.rotation</p:attrName>
                                        </p:attrNameLst>
                                      </p:cBhvr>
                                      <p:tavLst>
                                        <p:tav tm="0">
                                          <p:val>
                                            <p:fltVal val="90"/>
                                          </p:val>
                                        </p:tav>
                                        <p:tav tm="100000">
                                          <p:val>
                                            <p:fltVal val="0"/>
                                          </p:val>
                                        </p:tav>
                                      </p:tavLst>
                                    </p:anim>
                                    <p:animEffect transition="in" filter="fade">
                                      <p:cBhvr>
                                        <p:cTn id="40"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EBCDA5-263D-4EC8-828F-73F4D4F02619}"/>
              </a:ext>
            </a:extLst>
          </p:cNvPr>
          <p:cNvSpPr>
            <a:spLocks noGrp="1"/>
          </p:cNvSpPr>
          <p:nvPr>
            <p:ph type="title"/>
          </p:nvPr>
        </p:nvSpPr>
        <p:spPr/>
        <p:txBody>
          <a:bodyPr/>
          <a:lstStyle/>
          <a:p>
            <a:r>
              <a:rPr lang="en-GB" b="1" dirty="0">
                <a:ln w="22225">
                  <a:solidFill>
                    <a:schemeClr val="accent2"/>
                  </a:solidFill>
                  <a:prstDash val="solid"/>
                </a:ln>
                <a:solidFill>
                  <a:schemeClr val="accent2">
                    <a:lumMod val="40000"/>
                    <a:lumOff val="60000"/>
                  </a:schemeClr>
                </a:solidFill>
                <a:latin typeface="Arial" panose="020B0604020202020204" pitchFamily="34" charset="0"/>
                <a:cs typeface="Arial" panose="020B0604020202020204" pitchFamily="34" charset="0"/>
              </a:rPr>
              <a:t>Music and lyrics</a:t>
            </a:r>
          </a:p>
        </p:txBody>
      </p:sp>
      <p:sp>
        <p:nvSpPr>
          <p:cNvPr id="3" name="Content Placeholder 2">
            <a:extLst>
              <a:ext uri="{FF2B5EF4-FFF2-40B4-BE49-F238E27FC236}">
                <a16:creationId xmlns:a16="http://schemas.microsoft.com/office/drawing/2014/main" id="{72BDEAAB-B418-4F1B-BC3B-2466CA478B2A}"/>
              </a:ext>
            </a:extLst>
          </p:cNvPr>
          <p:cNvSpPr>
            <a:spLocks noGrp="1"/>
          </p:cNvSpPr>
          <p:nvPr>
            <p:ph idx="1"/>
          </p:nvPr>
        </p:nvSpPr>
        <p:spPr>
          <a:xfrm>
            <a:off x="291254" y="1685098"/>
            <a:ext cx="5976668" cy="4351338"/>
          </a:xfrm>
        </p:spPr>
        <p:txBody>
          <a:bodyPr>
            <a:normAutofit/>
          </a:bodyPr>
          <a:lstStyle/>
          <a:p>
            <a:pPr marL="0" indent="0">
              <a:buNone/>
            </a:pPr>
            <a:r>
              <a:rPr lang="en-US" sz="2400" dirty="0">
                <a:solidFill>
                  <a:schemeClr val="bg2">
                    <a:lumMod val="90000"/>
                  </a:schemeClr>
                </a:solidFill>
              </a:rPr>
              <a:t>Heard he in love with some other chick</a:t>
            </a:r>
          </a:p>
          <a:p>
            <a:pPr marL="0" indent="0">
              <a:buNone/>
            </a:pPr>
            <a:r>
              <a:rPr lang="en-US" sz="2400" dirty="0">
                <a:solidFill>
                  <a:schemeClr val="bg2">
                    <a:lumMod val="90000"/>
                  </a:schemeClr>
                </a:solidFill>
              </a:rPr>
              <a:t>Yeah </a:t>
            </a:r>
            <a:r>
              <a:rPr lang="en-US" sz="2400" dirty="0" err="1">
                <a:solidFill>
                  <a:schemeClr val="bg2">
                    <a:lumMod val="90000"/>
                  </a:schemeClr>
                </a:solidFill>
              </a:rPr>
              <a:t>yeah</a:t>
            </a:r>
            <a:r>
              <a:rPr lang="en-US" sz="2400" dirty="0">
                <a:solidFill>
                  <a:schemeClr val="bg2">
                    <a:lumMod val="90000"/>
                  </a:schemeClr>
                </a:solidFill>
              </a:rPr>
              <a:t>, that hurt me, I'll admit</a:t>
            </a:r>
          </a:p>
          <a:p>
            <a:pPr marL="0" indent="0">
              <a:buNone/>
            </a:pPr>
            <a:r>
              <a:rPr lang="en-US" sz="2400" dirty="0">
                <a:solidFill>
                  <a:schemeClr val="bg2">
                    <a:lumMod val="90000"/>
                  </a:schemeClr>
                </a:solidFill>
              </a:rPr>
              <a:t>Forget that boy, I'm over it</a:t>
            </a:r>
          </a:p>
          <a:p>
            <a:pPr marL="0" indent="0">
              <a:buNone/>
            </a:pPr>
            <a:r>
              <a:rPr lang="en-US" sz="2400" dirty="0">
                <a:solidFill>
                  <a:schemeClr val="bg2">
                    <a:lumMod val="90000"/>
                  </a:schemeClr>
                </a:solidFill>
              </a:rPr>
              <a:t>I hope she </a:t>
            </a:r>
            <a:r>
              <a:rPr lang="en-US" sz="2400" dirty="0" err="1">
                <a:solidFill>
                  <a:schemeClr val="bg2">
                    <a:lumMod val="90000"/>
                  </a:schemeClr>
                </a:solidFill>
              </a:rPr>
              <a:t>gettin</a:t>
            </a:r>
            <a:r>
              <a:rPr lang="en-US" sz="2400" dirty="0">
                <a:solidFill>
                  <a:schemeClr val="bg2">
                    <a:lumMod val="90000"/>
                  </a:schemeClr>
                </a:solidFill>
              </a:rPr>
              <a:t>’ better sex</a:t>
            </a:r>
          </a:p>
          <a:p>
            <a:pPr marL="0" indent="0">
              <a:buNone/>
            </a:pPr>
            <a:r>
              <a:rPr lang="en-US" sz="2400" dirty="0">
                <a:solidFill>
                  <a:schemeClr val="bg2">
                    <a:lumMod val="90000"/>
                  </a:schemeClr>
                </a:solidFill>
              </a:rPr>
              <a:t>Hope she </a:t>
            </a:r>
            <a:r>
              <a:rPr lang="en-US" sz="2400" dirty="0" err="1">
                <a:solidFill>
                  <a:schemeClr val="bg2">
                    <a:lumMod val="90000"/>
                  </a:schemeClr>
                </a:solidFill>
              </a:rPr>
              <a:t>ain't</a:t>
            </a:r>
            <a:r>
              <a:rPr lang="en-US" sz="2400" dirty="0">
                <a:solidFill>
                  <a:schemeClr val="bg2">
                    <a:lumMod val="90000"/>
                  </a:schemeClr>
                </a:solidFill>
              </a:rPr>
              <a:t> </a:t>
            </a:r>
            <a:r>
              <a:rPr lang="en-US" sz="2400" dirty="0" err="1">
                <a:solidFill>
                  <a:schemeClr val="bg2">
                    <a:lumMod val="90000"/>
                  </a:schemeClr>
                </a:solidFill>
              </a:rPr>
              <a:t>fakin</a:t>
            </a:r>
            <a:r>
              <a:rPr lang="en-US" sz="2400" dirty="0">
                <a:solidFill>
                  <a:schemeClr val="bg2">
                    <a:lumMod val="90000"/>
                  </a:schemeClr>
                </a:solidFill>
              </a:rPr>
              <a:t>’ it like I did, babe</a:t>
            </a:r>
          </a:p>
          <a:p>
            <a:pPr marL="0" indent="0">
              <a:buNone/>
            </a:pPr>
            <a:r>
              <a:rPr lang="en-US" sz="2400" dirty="0">
                <a:solidFill>
                  <a:schemeClr val="bg2">
                    <a:lumMod val="90000"/>
                  </a:schemeClr>
                </a:solidFill>
              </a:rPr>
              <a:t>Took four long years to call it quits</a:t>
            </a:r>
          </a:p>
          <a:p>
            <a:pPr marL="0" indent="0">
              <a:buNone/>
            </a:pPr>
            <a:r>
              <a:rPr lang="en-US" sz="2400" dirty="0">
                <a:solidFill>
                  <a:schemeClr val="bg2">
                    <a:lumMod val="90000"/>
                  </a:schemeClr>
                </a:solidFill>
              </a:rPr>
              <a:t>Forget that boy, I'm over it</a:t>
            </a:r>
            <a:endParaRPr lang="en-GB" sz="2400" dirty="0">
              <a:solidFill>
                <a:schemeClr val="bg2">
                  <a:lumMod val="90000"/>
                </a:schemeClr>
              </a:solidFill>
            </a:endParaRPr>
          </a:p>
        </p:txBody>
      </p:sp>
      <p:sp>
        <p:nvSpPr>
          <p:cNvPr id="6" name="TextBox 5">
            <a:extLst>
              <a:ext uri="{FF2B5EF4-FFF2-40B4-BE49-F238E27FC236}">
                <a16:creationId xmlns:a16="http://schemas.microsoft.com/office/drawing/2014/main" id="{DDC79216-538A-4F8B-B6FB-476B6DA492A7}"/>
              </a:ext>
            </a:extLst>
          </p:cNvPr>
          <p:cNvSpPr txBox="1"/>
          <p:nvPr/>
        </p:nvSpPr>
        <p:spPr>
          <a:xfrm>
            <a:off x="559905" y="5496305"/>
            <a:ext cx="5017935" cy="400110"/>
          </a:xfrm>
          <a:prstGeom prst="rect">
            <a:avLst/>
          </a:prstGeom>
          <a:noFill/>
        </p:spPr>
        <p:txBody>
          <a:bodyPr wrap="square" rtlCol="0">
            <a:spAutoFit/>
          </a:bodyPr>
          <a:lstStyle/>
          <a:p>
            <a:pPr algn="r"/>
            <a:r>
              <a:rPr lang="en-GB" sz="2000" b="1" dirty="0"/>
              <a:t>‘Shout out to my ex’ by Little Mix</a:t>
            </a:r>
          </a:p>
        </p:txBody>
      </p:sp>
      <p:pic>
        <p:nvPicPr>
          <p:cNvPr id="8" name="Picture 7">
            <a:extLst>
              <a:ext uri="{FF2B5EF4-FFF2-40B4-BE49-F238E27FC236}">
                <a16:creationId xmlns:a16="http://schemas.microsoft.com/office/drawing/2014/main" id="{04C9829D-3060-451F-A065-25CDB8D5909C}"/>
              </a:ext>
            </a:extLst>
          </p:cNvPr>
          <p:cNvPicPr>
            <a:picLocks noChangeAspect="1"/>
          </p:cNvPicPr>
          <p:nvPr/>
        </p:nvPicPr>
        <p:blipFill>
          <a:blip r:embed="rId3"/>
          <a:stretch>
            <a:fillRect/>
          </a:stretch>
        </p:blipFill>
        <p:spPr>
          <a:xfrm>
            <a:off x="6267922" y="1690688"/>
            <a:ext cx="5739619" cy="3805618"/>
          </a:xfrm>
          <a:prstGeom prst="rect">
            <a:avLst/>
          </a:prstGeom>
        </p:spPr>
      </p:pic>
    </p:spTree>
    <p:extLst>
      <p:ext uri="{BB962C8B-B14F-4D97-AF65-F5344CB8AC3E}">
        <p14:creationId xmlns:p14="http://schemas.microsoft.com/office/powerpoint/2010/main" val="1231259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blinds(horizontal)">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1F819-CF09-4684-AF49-F535FE3951C6}"/>
              </a:ext>
            </a:extLst>
          </p:cNvPr>
          <p:cNvSpPr>
            <a:spLocks noGrp="1"/>
          </p:cNvSpPr>
          <p:nvPr>
            <p:ph type="title"/>
          </p:nvPr>
        </p:nvSpPr>
        <p:spPr>
          <a:xfrm>
            <a:off x="838199" y="508507"/>
            <a:ext cx="4216880" cy="1992928"/>
          </a:xfrm>
        </p:spPr>
        <p:txBody>
          <a:bodyPr anchor="t"/>
          <a:lstStyle/>
          <a:p>
            <a:r>
              <a:rPr lang="en-GB" dirty="0">
                <a:latin typeface="Arial" panose="020B0604020202020204" pitchFamily="34" charset="0"/>
                <a:cs typeface="Arial" panose="020B0604020202020204" pitchFamily="34" charset="0"/>
              </a:rPr>
              <a:t>What are the ‘messages’ in these adverts?</a:t>
            </a:r>
          </a:p>
        </p:txBody>
      </p:sp>
      <p:pic>
        <p:nvPicPr>
          <p:cNvPr id="2051" name="Picture 3" descr="Image result for perfume adverts sexy">
            <a:hlinkClick r:id="rId3"/>
            <a:extLst>
              <a:ext uri="{FF2B5EF4-FFF2-40B4-BE49-F238E27FC236}">
                <a16:creationId xmlns:a16="http://schemas.microsoft.com/office/drawing/2014/main" id="{E71FABA4-D1BF-41A3-9141-B48B77372B74}"/>
              </a:ext>
            </a:extLst>
          </p:cNvPr>
          <p:cNvPicPr>
            <a:picLocks noGrp="1" noChangeAspect="1" noChangeArrowheads="1"/>
          </p:cNvPicPr>
          <p:nvPr>
            <p:ph idx="1"/>
          </p:nvPr>
        </p:nvPicPr>
        <p:blipFill>
          <a:blip r:embed="rId4">
            <a:extLst>
              <a:ext uri="{28A0092B-C50C-407E-A947-70E740481C1C}">
                <a14:useLocalDpi xmlns:a14="http://schemas.microsoft.com/office/drawing/2010/main" val="0"/>
              </a:ext>
            </a:extLst>
          </a:blip>
          <a:srcRect/>
          <a:stretch>
            <a:fillRect/>
          </a:stretch>
        </p:blipFill>
        <p:spPr bwMode="auto">
          <a:xfrm>
            <a:off x="6025662" y="353457"/>
            <a:ext cx="5802475" cy="324938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B78830B3-5B97-4012-B262-47BDE07CEDD3}"/>
              </a:ext>
            </a:extLst>
          </p:cNvPr>
          <p:cNvPicPr>
            <a:picLocks noChangeAspect="1"/>
          </p:cNvPicPr>
          <p:nvPr/>
        </p:nvPicPr>
        <p:blipFill>
          <a:blip r:embed="rId5">
            <a:extLst>
              <a:ext uri="{BEBA8EAE-BF5A-486C-A8C5-ECC9F3942E4B}">
                <a14:imgProps xmlns:a14="http://schemas.microsoft.com/office/drawing/2010/main">
                  <a14:imgLayer r:embed="rId6">
                    <a14:imgEffect>
                      <a14:brightnessContrast bright="40000" contrast="-16000"/>
                    </a14:imgEffect>
                  </a14:imgLayer>
                </a14:imgProps>
              </a:ext>
            </a:extLst>
          </a:blip>
          <a:stretch>
            <a:fillRect/>
          </a:stretch>
        </p:blipFill>
        <p:spPr>
          <a:xfrm>
            <a:off x="838199" y="2794958"/>
            <a:ext cx="5451702" cy="3627860"/>
          </a:xfrm>
          <a:prstGeom prst="rect">
            <a:avLst/>
          </a:prstGeom>
        </p:spPr>
      </p:pic>
    </p:spTree>
    <p:extLst>
      <p:ext uri="{BB962C8B-B14F-4D97-AF65-F5344CB8AC3E}">
        <p14:creationId xmlns:p14="http://schemas.microsoft.com/office/powerpoint/2010/main" val="208499774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FAD95F-5114-4185-8462-CB6A3DAA35B4}"/>
              </a:ext>
            </a:extLst>
          </p:cNvPr>
          <p:cNvSpPr>
            <a:spLocks noGrp="1"/>
          </p:cNvSpPr>
          <p:nvPr>
            <p:ph type="title"/>
          </p:nvPr>
        </p:nvSpPr>
        <p:spPr>
          <a:xfrm>
            <a:off x="759125" y="365125"/>
            <a:ext cx="10594675" cy="1325563"/>
          </a:xfrm>
        </p:spPr>
        <p:txBody>
          <a:bodyPr/>
          <a:lstStyle/>
          <a:p>
            <a:r>
              <a:rPr lang="en-GB" dirty="0">
                <a:latin typeface="Arial" panose="020B0604020202020204" pitchFamily="34" charset="0"/>
                <a:cs typeface="Arial" panose="020B0604020202020204" pitchFamily="34" charset="0"/>
              </a:rPr>
              <a:t>What ‘messages’ are in these TV scenes?</a:t>
            </a:r>
          </a:p>
        </p:txBody>
      </p:sp>
      <p:pic>
        <p:nvPicPr>
          <p:cNvPr id="3075" name="Picture 3" descr="Image result for east enders fights">
            <a:hlinkClick r:id="rId3"/>
            <a:extLst>
              <a:ext uri="{FF2B5EF4-FFF2-40B4-BE49-F238E27FC236}">
                <a16:creationId xmlns:a16="http://schemas.microsoft.com/office/drawing/2014/main" id="{F7380079-9A96-4338-A6DE-5086A43C7A9C}"/>
              </a:ext>
            </a:extLst>
          </p:cNvPr>
          <p:cNvPicPr>
            <a:picLocks noGrp="1" noChangeAspect="1" noChangeArrowheads="1"/>
          </p:cNvPicPr>
          <p:nvPr>
            <p:ph idx="1"/>
          </p:nvPr>
        </p:nvPicPr>
        <p:blipFill>
          <a:blip r:embed="rId4">
            <a:extLst>
              <a:ext uri="{BEBA8EAE-BF5A-486C-A8C5-ECC9F3942E4B}">
                <a14:imgProps xmlns:a14="http://schemas.microsoft.com/office/drawing/2010/main">
                  <a14:imgLayer r:embed="rId5">
                    <a14:imgEffect>
                      <a14:saturation sat="82000"/>
                    </a14:imgEffect>
                    <a14:imgEffect>
                      <a14:brightnessContrast bright="17000" contrast="1000"/>
                    </a14:imgEffect>
                  </a14:imgLayer>
                </a14:imgProps>
              </a:ext>
              <a:ext uri="{28A0092B-C50C-407E-A947-70E740481C1C}">
                <a14:useLocalDpi xmlns:a14="http://schemas.microsoft.com/office/drawing/2010/main" val="0"/>
              </a:ext>
            </a:extLst>
          </a:blip>
          <a:srcRect/>
          <a:stretch>
            <a:fillRect/>
          </a:stretch>
        </p:blipFill>
        <p:spPr bwMode="auto">
          <a:xfrm>
            <a:off x="884448" y="1442908"/>
            <a:ext cx="3837424" cy="287436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426772CA-2199-4DA9-A7BA-BF7199160C5F}"/>
              </a:ext>
            </a:extLst>
          </p:cNvPr>
          <p:cNvSpPr txBox="1"/>
          <p:nvPr/>
        </p:nvSpPr>
        <p:spPr>
          <a:xfrm>
            <a:off x="884448" y="3921542"/>
            <a:ext cx="3429000" cy="369332"/>
          </a:xfrm>
          <a:prstGeom prst="rect">
            <a:avLst/>
          </a:prstGeom>
          <a:noFill/>
        </p:spPr>
        <p:txBody>
          <a:bodyPr wrap="square" rtlCol="0">
            <a:spAutoFit/>
          </a:bodyPr>
          <a:lstStyle/>
          <a:p>
            <a:r>
              <a:rPr lang="en-GB" dirty="0" err="1">
                <a:solidFill>
                  <a:schemeClr val="accent5"/>
                </a:solidFill>
              </a:rPr>
              <a:t>Eastenders</a:t>
            </a:r>
            <a:r>
              <a:rPr lang="en-GB" dirty="0">
                <a:solidFill>
                  <a:schemeClr val="bg1">
                    <a:lumMod val="85000"/>
                  </a:schemeClr>
                </a:solidFill>
              </a:rPr>
              <a:t> ‘Kat vs Roxy’</a:t>
            </a:r>
          </a:p>
        </p:txBody>
      </p:sp>
      <p:pic>
        <p:nvPicPr>
          <p:cNvPr id="3077" name="Picture 5" descr="Image result for hollyoaks sex scene">
            <a:hlinkClick r:id="rId6"/>
            <a:extLst>
              <a:ext uri="{FF2B5EF4-FFF2-40B4-BE49-F238E27FC236}">
                <a16:creationId xmlns:a16="http://schemas.microsoft.com/office/drawing/2014/main" id="{37C3F83B-E9F3-4AB4-BAC3-7833AA30DAA6}"/>
              </a:ext>
            </a:extLst>
          </p:cNvPr>
          <p:cNvPicPr>
            <a:picLocks noChangeAspect="1" noChangeArrowheads="1"/>
          </p:cNvPicPr>
          <p:nvPr/>
        </p:nvPicPr>
        <p:blipFill>
          <a:blip r:embed="rId7">
            <a:extLst>
              <a:ext uri="{BEBA8EAE-BF5A-486C-A8C5-ECC9F3942E4B}">
                <a14:imgProps xmlns:a14="http://schemas.microsoft.com/office/drawing/2010/main">
                  <a14:imgLayer r:embed="rId8">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7470130" y="1570747"/>
            <a:ext cx="4246819" cy="3181015"/>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3113EE64-3393-4180-90F5-4F6A5E892BE4}"/>
              </a:ext>
            </a:extLst>
          </p:cNvPr>
          <p:cNvSpPr txBox="1"/>
          <p:nvPr/>
        </p:nvSpPr>
        <p:spPr>
          <a:xfrm>
            <a:off x="7629874" y="4337380"/>
            <a:ext cx="4246819" cy="369332"/>
          </a:xfrm>
          <a:prstGeom prst="rect">
            <a:avLst/>
          </a:prstGeom>
          <a:noFill/>
        </p:spPr>
        <p:txBody>
          <a:bodyPr wrap="square" rtlCol="0">
            <a:spAutoFit/>
          </a:bodyPr>
          <a:lstStyle/>
          <a:p>
            <a:r>
              <a:rPr lang="en-GB" dirty="0" err="1">
                <a:solidFill>
                  <a:schemeClr val="accent6"/>
                </a:solidFill>
              </a:rPr>
              <a:t>Hollyoaks</a:t>
            </a:r>
            <a:r>
              <a:rPr lang="en-GB" dirty="0">
                <a:solidFill>
                  <a:schemeClr val="bg1">
                    <a:lumMod val="85000"/>
                  </a:schemeClr>
                </a:solidFill>
              </a:rPr>
              <a:t> ‘Finn and  Amber sleep together’</a:t>
            </a:r>
          </a:p>
        </p:txBody>
      </p:sp>
      <p:grpSp>
        <p:nvGrpSpPr>
          <p:cNvPr id="3" name="Group 2">
            <a:extLst>
              <a:ext uri="{FF2B5EF4-FFF2-40B4-BE49-F238E27FC236}">
                <a16:creationId xmlns:a16="http://schemas.microsoft.com/office/drawing/2014/main" id="{6E74ADA3-667F-1C40-9C9B-DB5CC915016E}"/>
              </a:ext>
            </a:extLst>
          </p:cNvPr>
          <p:cNvGrpSpPr/>
          <p:nvPr/>
        </p:nvGrpSpPr>
        <p:grpSpPr>
          <a:xfrm>
            <a:off x="3427344" y="3327378"/>
            <a:ext cx="4202530" cy="3178280"/>
            <a:chOff x="3589995" y="4118947"/>
            <a:chExt cx="3837424" cy="2609188"/>
          </a:xfrm>
        </p:grpSpPr>
        <p:pic>
          <p:nvPicPr>
            <p:cNvPr id="3079" name="Picture 7" descr="Image result for bbc news manchester bombing images">
              <a:hlinkClick r:id="rId9"/>
              <a:extLst>
                <a:ext uri="{FF2B5EF4-FFF2-40B4-BE49-F238E27FC236}">
                  <a16:creationId xmlns:a16="http://schemas.microsoft.com/office/drawing/2014/main" id="{CF248B1E-6A30-46A9-BEBC-D5F33A6851FD}"/>
                </a:ext>
              </a:extLst>
            </p:cNvPr>
            <p:cNvPicPr>
              <a:picLocks noChangeAspect="1" noChangeArrowheads="1"/>
            </p:cNvPicPr>
            <p:nvPr/>
          </p:nvPicPr>
          <p:blipFill>
            <a:blip r:embed="rId10">
              <a:extLst>
                <a:ext uri="{BEBA8EAE-BF5A-486C-A8C5-ECC9F3942E4B}">
                  <a14:imgProps xmlns:a14="http://schemas.microsoft.com/office/drawing/2010/main">
                    <a14:imgLayer r:embed="rId11">
                      <a14:imgEffect>
                        <a14:brightnessContrast bright="11000" contrast="25000"/>
                      </a14:imgEffect>
                    </a14:imgLayer>
                  </a14:imgProps>
                </a:ext>
                <a:ext uri="{28A0092B-C50C-407E-A947-70E740481C1C}">
                  <a14:useLocalDpi xmlns:a14="http://schemas.microsoft.com/office/drawing/2010/main" val="0"/>
                </a:ext>
              </a:extLst>
            </a:blip>
            <a:srcRect/>
            <a:stretch>
              <a:fillRect/>
            </a:stretch>
          </p:blipFill>
          <p:spPr bwMode="auto">
            <a:xfrm>
              <a:off x="3589995" y="4118947"/>
              <a:ext cx="3837424" cy="2598694"/>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99900064-D82B-4100-9C69-E31806C4E950}"/>
                </a:ext>
              </a:extLst>
            </p:cNvPr>
            <p:cNvSpPr txBox="1"/>
            <p:nvPr/>
          </p:nvSpPr>
          <p:spPr>
            <a:xfrm>
              <a:off x="3589995" y="6424934"/>
              <a:ext cx="3837424" cy="303201"/>
            </a:xfrm>
            <a:prstGeom prst="rect">
              <a:avLst/>
            </a:prstGeom>
            <a:solidFill>
              <a:schemeClr val="tx1">
                <a:lumMod val="75000"/>
                <a:lumOff val="25000"/>
              </a:schemeClr>
            </a:solidFill>
          </p:spPr>
          <p:txBody>
            <a:bodyPr wrap="square" rtlCol="0">
              <a:spAutoFit/>
            </a:bodyPr>
            <a:lstStyle/>
            <a:p>
              <a:r>
                <a:rPr lang="en-GB" dirty="0">
                  <a:solidFill>
                    <a:srgbClr val="FF0000"/>
                  </a:solidFill>
                </a:rPr>
                <a:t>BBC News </a:t>
              </a:r>
              <a:r>
                <a:rPr lang="en-GB" dirty="0">
                  <a:solidFill>
                    <a:schemeClr val="bg1">
                      <a:lumMod val="95000"/>
                    </a:schemeClr>
                  </a:solidFill>
                </a:rPr>
                <a:t>‘ Manchester Arena Attack’</a:t>
              </a:r>
            </a:p>
          </p:txBody>
        </p:sp>
      </p:grpSp>
    </p:spTree>
    <p:extLst>
      <p:ext uri="{BB962C8B-B14F-4D97-AF65-F5344CB8AC3E}">
        <p14:creationId xmlns:p14="http://schemas.microsoft.com/office/powerpoint/2010/main" val="12915270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4578" name="Picture 2" descr="ChatRoomFun111"/>
          <p:cNvPicPr>
            <a:picLocks noChangeAspect="1" noChangeArrowheads="1"/>
          </p:cNvPicPr>
          <p:nvPr/>
        </p:nvPicPr>
        <p:blipFill rotWithShape="1">
          <a:blip r:embed="rId4">
            <a:extLst>
              <a:ext uri="{28A0092B-C50C-407E-A947-70E740481C1C}">
                <a14:useLocalDpi xmlns:a14="http://schemas.microsoft.com/office/drawing/2010/main" val="0"/>
              </a:ext>
            </a:extLst>
          </a:blip>
          <a:srcRect l="7780" t="17717" r="44824" b="21513"/>
          <a:stretch/>
        </p:blipFill>
        <p:spPr bwMode="auto">
          <a:xfrm>
            <a:off x="2214868" y="1553326"/>
            <a:ext cx="3968152" cy="345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CEE8C2CA-6FCC-2849-96E9-B1F3E7785455}"/>
              </a:ext>
            </a:extLst>
          </p:cNvPr>
          <p:cNvSpPr txBox="1"/>
          <p:nvPr/>
        </p:nvSpPr>
        <p:spPr>
          <a:xfrm>
            <a:off x="2122102" y="5226800"/>
            <a:ext cx="3968152" cy="923330"/>
          </a:xfrm>
          <a:prstGeom prst="rect">
            <a:avLst/>
          </a:prstGeom>
          <a:noFill/>
        </p:spPr>
        <p:txBody>
          <a:bodyPr wrap="square" rtlCol="0">
            <a:spAutoFit/>
          </a:bodyPr>
          <a:lstStyle/>
          <a:p>
            <a:pPr algn="ctr"/>
            <a:r>
              <a:rPr lang="en-US" b="1" dirty="0">
                <a:solidFill>
                  <a:schemeClr val="bg2">
                    <a:lumMod val="90000"/>
                  </a:schemeClr>
                </a:solidFill>
              </a:rPr>
              <a:t>Hi. You sound real cute!!</a:t>
            </a:r>
          </a:p>
          <a:p>
            <a:pPr algn="ctr"/>
            <a:r>
              <a:rPr lang="en-US" b="1" dirty="0">
                <a:solidFill>
                  <a:schemeClr val="bg2">
                    <a:lumMod val="90000"/>
                  </a:schemeClr>
                </a:solidFill>
              </a:rPr>
              <a:t>How old are you and what do you like doing after school?</a:t>
            </a:r>
          </a:p>
        </p:txBody>
      </p:sp>
      <p:sp>
        <p:nvSpPr>
          <p:cNvPr id="9" name="Title 1">
            <a:extLst>
              <a:ext uri="{FF2B5EF4-FFF2-40B4-BE49-F238E27FC236}">
                <a16:creationId xmlns:a16="http://schemas.microsoft.com/office/drawing/2014/main" id="{64623753-6E42-CF41-824B-668623A4B527}"/>
              </a:ext>
            </a:extLst>
          </p:cNvPr>
          <p:cNvSpPr txBox="1">
            <a:spLocks/>
          </p:cNvSpPr>
          <p:nvPr/>
        </p:nvSpPr>
        <p:spPr>
          <a:xfrm>
            <a:off x="838200" y="365125"/>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chemeClr val="bg2">
                    <a:lumMod val="90000"/>
                  </a:schemeClr>
                </a:solidFill>
              </a:rPr>
              <a:t>Chat Rooms/Forums</a:t>
            </a:r>
          </a:p>
        </p:txBody>
      </p:sp>
    </p:spTree>
    <p:extLst>
      <p:ext uri="{BB962C8B-B14F-4D97-AF65-F5344CB8AC3E}">
        <p14:creationId xmlns:p14="http://schemas.microsoft.com/office/powerpoint/2010/main" val="2537107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50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childTnLst>
                                  <p:subTnLst>
                                    <p:audio>
                                      <p:cMediaNode>
                                        <p:cTn display="0" masterRel="sameClick">
                                          <p:stCondLst>
                                            <p:cond evt="begin" delay="0">
                                              <p:tn val="5"/>
                                            </p:cond>
                                          </p:stCondLst>
                                          <p:endCondLst>
                                            <p:cond evt="onStopAudio" delay="0">
                                              <p:tgtEl>
                                                <p:sldTgt/>
                                              </p:tgtEl>
                                            </p:cond>
                                          </p:endCondLst>
                                        </p:cTn>
                                        <p:tgtEl>
                                          <p:sndTgt r:embed="rId3" name="click.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A516A5CB-7B8B-4F93-AA8F-75BA24A047B4}"/>
              </a:ext>
            </a:extLst>
          </p:cNvPr>
          <p:cNvSpPr txBox="1">
            <a:spLocks/>
          </p:cNvSpPr>
          <p:nvPr/>
        </p:nvSpPr>
        <p:spPr>
          <a:xfrm>
            <a:off x="916165" y="649457"/>
            <a:ext cx="9579557" cy="6019346"/>
          </a:xfrm>
          <a:prstGeom prst="rect">
            <a:avLst/>
          </a:prstGeom>
        </p:spPr>
        <p:txBody>
          <a:bodyPr>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GB" sz="2800" dirty="0">
                <a:solidFill>
                  <a:schemeClr val="bg2">
                    <a:lumMod val="90000"/>
                  </a:schemeClr>
                </a:solidFill>
                <a:latin typeface="Arial" panose="020B0604020202020204" pitchFamily="34" charset="0"/>
                <a:cs typeface="Arial" panose="020B0604020202020204" pitchFamily="34" charset="0"/>
              </a:rPr>
              <a:t>Two 10-year old girls being groomed online: They said the men were ‘friendly’ and felt that it was perfectly acceptable to text pictures of themselves in their underwear and wearing make-up.</a:t>
            </a:r>
          </a:p>
          <a:p>
            <a:r>
              <a:rPr lang="en-GB" sz="2800" dirty="0">
                <a:solidFill>
                  <a:srgbClr val="C00000"/>
                </a:solidFill>
                <a:latin typeface="Arial" panose="020B0604020202020204" pitchFamily="34" charset="0"/>
                <a:cs typeface="Arial" panose="020B0604020202020204" pitchFamily="34" charset="0"/>
              </a:rPr>
              <a:t>7-year olds accessing pornography through click-bait.</a:t>
            </a:r>
          </a:p>
          <a:p>
            <a:r>
              <a:rPr lang="en-GB" sz="2800" dirty="0">
                <a:solidFill>
                  <a:srgbClr val="C00000"/>
                </a:solidFill>
                <a:latin typeface="Arial" panose="020B0604020202020204" pitchFamily="34" charset="0"/>
                <a:cs typeface="Arial" panose="020B0604020202020204" pitchFamily="34" charset="0"/>
              </a:rPr>
              <a:t>Year 6 pupil accessing ‘hard core’ porn. Sex Ed </a:t>
            </a:r>
            <a:r>
              <a:rPr lang="en-GB" sz="2800" i="1" dirty="0">
                <a:solidFill>
                  <a:srgbClr val="C00000"/>
                </a:solidFill>
                <a:latin typeface="Arial" panose="020B0604020202020204" pitchFamily="34" charset="0"/>
                <a:cs typeface="Arial" panose="020B0604020202020204" pitchFamily="34" charset="0"/>
              </a:rPr>
              <a:t>was</a:t>
            </a:r>
            <a:r>
              <a:rPr lang="en-GB" sz="2800" dirty="0">
                <a:solidFill>
                  <a:srgbClr val="C00000"/>
                </a:solidFill>
                <a:latin typeface="Arial" panose="020B0604020202020204" pitchFamily="34" charset="0"/>
                <a:cs typeface="Arial" panose="020B0604020202020204" pitchFamily="34" charset="0"/>
              </a:rPr>
              <a:t> </a:t>
            </a:r>
            <a:r>
              <a:rPr lang="en-GB" sz="2800" i="1" dirty="0">
                <a:solidFill>
                  <a:srgbClr val="C00000"/>
                </a:solidFill>
                <a:latin typeface="Arial" panose="020B0604020202020204" pitchFamily="34" charset="0"/>
                <a:cs typeface="Arial" panose="020B0604020202020204" pitchFamily="34" charset="0"/>
              </a:rPr>
              <a:t>only taught </a:t>
            </a:r>
            <a:r>
              <a:rPr lang="en-GB" sz="2800" dirty="0">
                <a:solidFill>
                  <a:srgbClr val="C00000"/>
                </a:solidFill>
                <a:latin typeface="Arial" panose="020B0604020202020204" pitchFamily="34" charset="0"/>
                <a:cs typeface="Arial" panose="020B0604020202020204" pitchFamily="34" charset="0"/>
              </a:rPr>
              <a:t>in Yr6 but his parents withdrew him so he missed the lessons.</a:t>
            </a:r>
          </a:p>
          <a:p>
            <a:r>
              <a:rPr lang="en-GB" sz="2800" dirty="0">
                <a:solidFill>
                  <a:schemeClr val="bg2">
                    <a:lumMod val="90000"/>
                  </a:schemeClr>
                </a:solidFill>
                <a:latin typeface="Arial" panose="020B0604020202020204" pitchFamily="34" charset="0"/>
                <a:cs typeface="Arial" panose="020B0604020202020204" pitchFamily="34" charset="0"/>
              </a:rPr>
              <a:t>Child abuse case: Uncle (the abuser) acquitted because in the child’s testimony she used the word ‘</a:t>
            </a:r>
            <a:r>
              <a:rPr lang="en-GB" sz="2800" dirty="0" err="1">
                <a:solidFill>
                  <a:schemeClr val="bg2">
                    <a:lumMod val="90000"/>
                  </a:schemeClr>
                </a:solidFill>
                <a:latin typeface="Arial" panose="020B0604020202020204" pitchFamily="34" charset="0"/>
                <a:cs typeface="Arial" panose="020B0604020202020204" pitchFamily="34" charset="0"/>
              </a:rPr>
              <a:t>Frou</a:t>
            </a:r>
            <a:r>
              <a:rPr lang="en-GB" sz="2800" dirty="0">
                <a:solidFill>
                  <a:schemeClr val="bg2">
                    <a:lumMod val="90000"/>
                  </a:schemeClr>
                </a:solidFill>
                <a:latin typeface="Arial" panose="020B0604020202020204" pitchFamily="34" charset="0"/>
                <a:cs typeface="Arial" panose="020B0604020202020204" pitchFamily="34" charset="0"/>
              </a:rPr>
              <a:t> </a:t>
            </a:r>
            <a:r>
              <a:rPr lang="en-GB" sz="2800" dirty="0" err="1">
                <a:solidFill>
                  <a:schemeClr val="bg2">
                    <a:lumMod val="90000"/>
                  </a:schemeClr>
                </a:solidFill>
                <a:latin typeface="Arial" panose="020B0604020202020204" pitchFamily="34" charset="0"/>
                <a:cs typeface="Arial" panose="020B0604020202020204" pitchFamily="34" charset="0"/>
              </a:rPr>
              <a:t>Frou</a:t>
            </a:r>
            <a:r>
              <a:rPr lang="en-GB" sz="2800" dirty="0">
                <a:solidFill>
                  <a:schemeClr val="bg2">
                    <a:lumMod val="90000"/>
                  </a:schemeClr>
                </a:solidFill>
                <a:latin typeface="Arial" panose="020B0604020202020204" pitchFamily="34" charset="0"/>
                <a:cs typeface="Arial" panose="020B0604020202020204" pitchFamily="34" charset="0"/>
              </a:rPr>
              <a:t>’ to describe her vulva. The lawyer said that </a:t>
            </a:r>
            <a:r>
              <a:rPr lang="en-GB" sz="2800" dirty="0" err="1">
                <a:solidFill>
                  <a:schemeClr val="bg2">
                    <a:lumMod val="90000"/>
                  </a:schemeClr>
                </a:solidFill>
                <a:latin typeface="Arial" panose="020B0604020202020204" pitchFamily="34" charset="0"/>
                <a:cs typeface="Arial" panose="020B0604020202020204" pitchFamily="34" charset="0"/>
              </a:rPr>
              <a:t>Frou</a:t>
            </a:r>
            <a:r>
              <a:rPr lang="en-GB" sz="2800" dirty="0">
                <a:solidFill>
                  <a:schemeClr val="bg2">
                    <a:lumMod val="90000"/>
                  </a:schemeClr>
                </a:solidFill>
                <a:latin typeface="Arial" panose="020B0604020202020204" pitchFamily="34" charset="0"/>
                <a:cs typeface="Arial" panose="020B0604020202020204" pitchFamily="34" charset="0"/>
              </a:rPr>
              <a:t> </a:t>
            </a:r>
            <a:r>
              <a:rPr lang="en-GB" sz="2800" dirty="0" err="1">
                <a:solidFill>
                  <a:schemeClr val="bg2">
                    <a:lumMod val="90000"/>
                  </a:schemeClr>
                </a:solidFill>
                <a:latin typeface="Arial" panose="020B0604020202020204" pitchFamily="34" charset="0"/>
                <a:cs typeface="Arial" panose="020B0604020202020204" pitchFamily="34" charset="0"/>
              </a:rPr>
              <a:t>Frou</a:t>
            </a:r>
            <a:r>
              <a:rPr lang="en-GB" sz="2800" dirty="0">
                <a:solidFill>
                  <a:schemeClr val="bg2">
                    <a:lumMod val="90000"/>
                  </a:schemeClr>
                </a:solidFill>
                <a:latin typeface="Arial" panose="020B0604020202020204" pitchFamily="34" charset="0"/>
                <a:cs typeface="Arial" panose="020B0604020202020204" pitchFamily="34" charset="0"/>
              </a:rPr>
              <a:t> was the name of a soft toy and the child was ‘prone to lying’.</a:t>
            </a:r>
          </a:p>
        </p:txBody>
      </p:sp>
    </p:spTree>
    <p:extLst>
      <p:ext uri="{BB962C8B-B14F-4D97-AF65-F5344CB8AC3E}">
        <p14:creationId xmlns:p14="http://schemas.microsoft.com/office/powerpoint/2010/main" val="3116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6EF13F-CA17-4B5F-9907-DC4428923AE7}"/>
              </a:ext>
            </a:extLst>
          </p:cNvPr>
          <p:cNvSpPr>
            <a:spLocks noGrp="1"/>
          </p:cNvSpPr>
          <p:nvPr>
            <p:ph type="title"/>
          </p:nvPr>
        </p:nvSpPr>
        <p:spPr>
          <a:xfrm>
            <a:off x="750277" y="365125"/>
            <a:ext cx="10603523" cy="1325563"/>
          </a:xfrm>
        </p:spPr>
        <p:txBody>
          <a:bodyPr>
            <a:normAutofit/>
          </a:bodyPr>
          <a:lstStyle/>
          <a:p>
            <a:r>
              <a:rPr lang="en-GB" sz="6000" dirty="0">
                <a:solidFill>
                  <a:srgbClr val="B91A70"/>
                </a:solidFill>
                <a:latin typeface="Arial" panose="020B0604020202020204" pitchFamily="34" charset="0"/>
                <a:cs typeface="Arial" panose="020B0604020202020204" pitchFamily="34" charset="0"/>
              </a:rPr>
              <a:t>Keeping children </a:t>
            </a:r>
            <a:r>
              <a:rPr lang="en-GB" sz="6000" dirty="0">
                <a:solidFill>
                  <a:schemeClr val="accent6"/>
                </a:solidFill>
                <a:latin typeface="Arial" panose="020B0604020202020204" pitchFamily="34" charset="0"/>
                <a:cs typeface="Arial" panose="020B0604020202020204" pitchFamily="34" charset="0"/>
              </a:rPr>
              <a:t>SAFE</a:t>
            </a:r>
          </a:p>
        </p:txBody>
      </p:sp>
      <p:sp>
        <p:nvSpPr>
          <p:cNvPr id="3" name="Content Placeholder 2">
            <a:extLst>
              <a:ext uri="{FF2B5EF4-FFF2-40B4-BE49-F238E27FC236}">
                <a16:creationId xmlns:a16="http://schemas.microsoft.com/office/drawing/2014/main" id="{87A95A7A-7E8A-4C72-9BC7-78294F21E73D}"/>
              </a:ext>
            </a:extLst>
          </p:cNvPr>
          <p:cNvSpPr>
            <a:spLocks noGrp="1"/>
          </p:cNvSpPr>
          <p:nvPr>
            <p:ph idx="1"/>
          </p:nvPr>
        </p:nvSpPr>
        <p:spPr>
          <a:xfrm>
            <a:off x="750277" y="1799406"/>
            <a:ext cx="10603523" cy="3183411"/>
          </a:xfrm>
          <a:ln>
            <a:noFill/>
          </a:ln>
        </p:spPr>
        <p:txBody>
          <a:bodyPr>
            <a:noAutofit/>
          </a:bodyPr>
          <a:lstStyle/>
          <a:p>
            <a:pPr marL="0" indent="0">
              <a:lnSpc>
                <a:spcPct val="100000"/>
              </a:lnSpc>
              <a:buNone/>
            </a:pPr>
            <a:r>
              <a:rPr lang="en-GB" dirty="0">
                <a:solidFill>
                  <a:schemeClr val="bg2">
                    <a:lumMod val="90000"/>
                  </a:schemeClr>
                </a:solidFill>
                <a:latin typeface="Arial" panose="020B0604020202020204" pitchFamily="34" charset="0"/>
                <a:cs typeface="Arial" panose="020B0604020202020204" pitchFamily="34" charset="0"/>
              </a:rPr>
              <a:t>Ignorance does not protect innocence…but may make children vulnerable.</a:t>
            </a:r>
            <a:br>
              <a:rPr lang="en-GB" dirty="0">
                <a:solidFill>
                  <a:schemeClr val="bg2">
                    <a:lumMod val="90000"/>
                  </a:schemeClr>
                </a:solidFill>
                <a:latin typeface="Arial" panose="020B0604020202020204" pitchFamily="34" charset="0"/>
                <a:cs typeface="Arial" panose="020B0604020202020204" pitchFamily="34" charset="0"/>
              </a:rPr>
            </a:br>
            <a:endParaRPr lang="en-GB" dirty="0">
              <a:solidFill>
                <a:schemeClr val="bg2">
                  <a:lumMod val="90000"/>
                </a:schemeClr>
              </a:solidFill>
              <a:latin typeface="Arial" panose="020B0604020202020204" pitchFamily="34" charset="0"/>
              <a:cs typeface="Arial" panose="020B0604020202020204" pitchFamily="34" charset="0"/>
            </a:endParaRPr>
          </a:p>
          <a:p>
            <a:pPr marL="0" indent="0">
              <a:lnSpc>
                <a:spcPct val="100000"/>
              </a:lnSpc>
              <a:buNone/>
            </a:pPr>
            <a:r>
              <a:rPr lang="en-GB" dirty="0">
                <a:solidFill>
                  <a:schemeClr val="bg2">
                    <a:lumMod val="90000"/>
                  </a:schemeClr>
                </a:solidFill>
                <a:latin typeface="Arial" panose="020B0604020202020204" pitchFamily="34" charset="0"/>
                <a:cs typeface="Arial" panose="020B0604020202020204" pitchFamily="34" charset="0"/>
              </a:rPr>
              <a:t>PSHE (Personal, Social, Health Education) including Relationships Education, Health Education and Sex Education aims to keep children safe.</a:t>
            </a:r>
            <a:br>
              <a:rPr lang="en-GB" dirty="0">
                <a:solidFill>
                  <a:schemeClr val="bg2">
                    <a:lumMod val="90000"/>
                  </a:schemeClr>
                </a:solidFill>
                <a:latin typeface="Arial" panose="020B0604020202020204" pitchFamily="34" charset="0"/>
                <a:cs typeface="Arial" panose="020B0604020202020204" pitchFamily="34" charset="0"/>
              </a:rPr>
            </a:br>
            <a:endParaRPr lang="en-GB" dirty="0">
              <a:solidFill>
                <a:schemeClr val="bg2">
                  <a:lumMod val="90000"/>
                </a:schemeClr>
              </a:solidFill>
              <a:latin typeface="Arial" panose="020B0604020202020204" pitchFamily="34" charset="0"/>
              <a:cs typeface="Arial" panose="020B0604020202020204" pitchFamily="34" charset="0"/>
            </a:endParaRPr>
          </a:p>
          <a:p>
            <a:pPr marL="0" indent="0">
              <a:lnSpc>
                <a:spcPct val="100000"/>
              </a:lnSpc>
              <a:buNone/>
            </a:pPr>
            <a:r>
              <a:rPr lang="en-GB" dirty="0">
                <a:solidFill>
                  <a:schemeClr val="bg2">
                    <a:lumMod val="90000"/>
                  </a:schemeClr>
                </a:solidFill>
                <a:latin typeface="Arial" panose="020B0604020202020204" pitchFamily="34" charset="0"/>
                <a:cs typeface="Arial" panose="020B0604020202020204" pitchFamily="34" charset="0"/>
              </a:rPr>
              <a:t>We believe we need to teach Relationships and Sex Education which</a:t>
            </a:r>
            <a:br>
              <a:rPr lang="en-GB" dirty="0">
                <a:solidFill>
                  <a:schemeClr val="bg2">
                    <a:lumMod val="90000"/>
                  </a:schemeClr>
                </a:solidFill>
                <a:latin typeface="Arial" panose="020B0604020202020204" pitchFamily="34" charset="0"/>
                <a:cs typeface="Arial" panose="020B0604020202020204" pitchFamily="34" charset="0"/>
              </a:rPr>
            </a:br>
            <a:r>
              <a:rPr lang="en-GB" dirty="0">
                <a:solidFill>
                  <a:schemeClr val="bg2">
                    <a:lumMod val="90000"/>
                  </a:schemeClr>
                </a:solidFill>
                <a:latin typeface="Arial" panose="020B0604020202020204" pitchFamily="34" charset="0"/>
                <a:cs typeface="Arial" panose="020B0604020202020204" pitchFamily="34" charset="0"/>
              </a:rPr>
              <a:t>goes further than the Science curriculum.</a:t>
            </a:r>
          </a:p>
          <a:p>
            <a:pPr marL="0" indent="0">
              <a:lnSpc>
                <a:spcPct val="100000"/>
              </a:lnSpc>
              <a:buNone/>
            </a:pPr>
            <a:endParaRPr lang="en-US" dirty="0">
              <a:solidFill>
                <a:schemeClr val="accent6">
                  <a:lumMod val="75000"/>
                </a:schemeClr>
              </a:solidFill>
              <a:latin typeface="Arial" panose="020B0604020202020204" pitchFamily="34" charset="0"/>
              <a:cs typeface="Arial" panose="020B0604020202020204" pitchFamily="34" charset="0"/>
            </a:endParaRPr>
          </a:p>
          <a:p>
            <a:pPr marL="0" indent="0">
              <a:lnSpc>
                <a:spcPct val="100000"/>
              </a:lnSpc>
              <a:buNone/>
            </a:pPr>
            <a:endParaRPr lang="en-GB" dirty="0">
              <a:solidFill>
                <a:schemeClr val="accent6">
                  <a:lumMod val="75000"/>
                </a:schemeClr>
              </a:solidFill>
              <a:latin typeface="Arial" panose="020B0604020202020204" pitchFamily="34" charset="0"/>
              <a:cs typeface="Arial" panose="020B0604020202020204" pitchFamily="34" charset="0"/>
            </a:endParaRPr>
          </a:p>
        </p:txBody>
      </p:sp>
      <p:sp>
        <p:nvSpPr>
          <p:cNvPr id="5" name="Content Placeholder 2">
            <a:extLst>
              <a:ext uri="{FF2B5EF4-FFF2-40B4-BE49-F238E27FC236}">
                <a16:creationId xmlns:a16="http://schemas.microsoft.com/office/drawing/2014/main" id="{D1B414D4-AC4E-4611-A80E-93A08BAD05E1}"/>
              </a:ext>
            </a:extLst>
          </p:cNvPr>
          <p:cNvSpPr txBox="1">
            <a:spLocks/>
          </p:cNvSpPr>
          <p:nvPr/>
        </p:nvSpPr>
        <p:spPr>
          <a:xfrm>
            <a:off x="750277" y="4248376"/>
            <a:ext cx="10987021" cy="345243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1600"/>
              </a:spcBef>
              <a:buFont typeface="Arial" panose="020B0604020202020204" pitchFamily="34" charset="0"/>
              <a:buNone/>
            </a:pPr>
            <a:r>
              <a:rPr lang="en-GB" altLang="en-US" sz="1800" dirty="0">
                <a:solidFill>
                  <a:schemeClr val="bg2">
                    <a:lumMod val="90000"/>
                  </a:schemeClr>
                </a:solidFill>
                <a:latin typeface="Arial" panose="020B0604020202020204" pitchFamily="34" charset="0"/>
                <a:cs typeface="Arial" panose="020B0604020202020204" pitchFamily="34" charset="0"/>
              </a:rPr>
              <a:t>When it comes to sex, children’s heads are probably not empty – but they may be full of myths and half-truths</a:t>
            </a:r>
          </a:p>
          <a:p>
            <a:pPr marL="0" indent="0">
              <a:spcBef>
                <a:spcPts val="1600"/>
              </a:spcBef>
              <a:buFont typeface="Arial" panose="020B0604020202020204" pitchFamily="34" charset="0"/>
              <a:buNone/>
            </a:pPr>
            <a:r>
              <a:rPr lang="en-GB" altLang="en-US" sz="1800" dirty="0">
                <a:solidFill>
                  <a:schemeClr val="bg2">
                    <a:lumMod val="90000"/>
                  </a:schemeClr>
                </a:solidFill>
                <a:latin typeface="Arial" panose="020B0604020202020204" pitchFamily="34" charset="0"/>
                <a:cs typeface="Arial" panose="020B0604020202020204" pitchFamily="34" charset="0"/>
              </a:rPr>
              <a:t>We mustn’t let our adult knowledge of relationships and sex prevent us seeing things from a child’s perspective</a:t>
            </a:r>
          </a:p>
          <a:p>
            <a:pPr marL="0" indent="0">
              <a:spcBef>
                <a:spcPts val="1600"/>
              </a:spcBef>
              <a:buFont typeface="Arial" panose="020B0604020202020204" pitchFamily="34" charset="0"/>
              <a:buNone/>
            </a:pPr>
            <a:r>
              <a:rPr lang="en-GB" altLang="en-US" sz="1800" dirty="0">
                <a:solidFill>
                  <a:schemeClr val="bg2">
                    <a:lumMod val="90000"/>
                  </a:schemeClr>
                </a:solidFill>
                <a:latin typeface="Arial" panose="020B0604020202020204" pitchFamily="34" charset="0"/>
                <a:cs typeface="Arial" panose="020B0604020202020204" pitchFamily="34" charset="0"/>
              </a:rPr>
              <a:t>Our focus should be on building healthy attitudes and positive relationships, not just fighting off perceived threats</a:t>
            </a:r>
            <a:endParaRPr lang="en-GB" sz="1800" dirty="0">
              <a:solidFill>
                <a:schemeClr val="bg2">
                  <a:lumMod val="90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020000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left)">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wipe(left)">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wipe(left)">
                                      <p:cBhvr>
                                        <p:cTn id="17"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CB2838E-0755-1644-BA59-EE00603C0A7C}"/>
              </a:ext>
            </a:extLst>
          </p:cNvPr>
          <p:cNvSpPr>
            <a:spLocks noGrp="1"/>
          </p:cNvSpPr>
          <p:nvPr>
            <p:ph type="ctrTitle"/>
          </p:nvPr>
        </p:nvSpPr>
        <p:spPr>
          <a:xfrm>
            <a:off x="849351" y="392658"/>
            <a:ext cx="9829801" cy="1116337"/>
          </a:xfrm>
        </p:spPr>
        <p:txBody>
          <a:bodyPr anchor="ctr">
            <a:normAutofit/>
          </a:bodyPr>
          <a:lstStyle/>
          <a:p>
            <a:pPr algn="l"/>
            <a:r>
              <a:rPr lang="en-US" sz="4400" dirty="0">
                <a:solidFill>
                  <a:srgbClr val="B91A70"/>
                </a:solidFill>
                <a:latin typeface="+mn-lt"/>
              </a:rPr>
              <a:t>What is Jigsaw?</a:t>
            </a:r>
          </a:p>
        </p:txBody>
      </p:sp>
      <p:sp>
        <p:nvSpPr>
          <p:cNvPr id="13" name="TextBox 12">
            <a:extLst>
              <a:ext uri="{FF2B5EF4-FFF2-40B4-BE49-F238E27FC236}">
                <a16:creationId xmlns:a16="http://schemas.microsoft.com/office/drawing/2014/main" id="{9DC1F179-13D4-6142-AFF9-2ECC56BDA6B6}"/>
              </a:ext>
            </a:extLst>
          </p:cNvPr>
          <p:cNvSpPr txBox="1"/>
          <p:nvPr/>
        </p:nvSpPr>
        <p:spPr>
          <a:xfrm>
            <a:off x="0" y="6500631"/>
            <a:ext cx="12192000" cy="369332"/>
          </a:xfrm>
          <a:prstGeom prst="rect">
            <a:avLst/>
          </a:prstGeom>
          <a:noFill/>
        </p:spPr>
        <p:txBody>
          <a:bodyPr wrap="square" rtlCol="0">
            <a:spAutoFit/>
          </a:bodyPr>
          <a:lstStyle/>
          <a:p>
            <a:pPr algn="ctr"/>
            <a:r>
              <a:rPr lang="en-GB" dirty="0">
                <a:solidFill>
                  <a:schemeClr val="bg1">
                    <a:lumMod val="85000"/>
                  </a:schemeClr>
                </a:solidFill>
              </a:rPr>
              <a:t>© Jan Lever</a:t>
            </a:r>
          </a:p>
        </p:txBody>
      </p:sp>
      <p:sp>
        <p:nvSpPr>
          <p:cNvPr id="11" name="Content Placeholder 2">
            <a:extLst>
              <a:ext uri="{FF2B5EF4-FFF2-40B4-BE49-F238E27FC236}">
                <a16:creationId xmlns:a16="http://schemas.microsoft.com/office/drawing/2014/main" id="{0C01D0AA-F75F-E644-A9CA-1EA98B974641}"/>
              </a:ext>
            </a:extLst>
          </p:cNvPr>
          <p:cNvSpPr txBox="1">
            <a:spLocks/>
          </p:cNvSpPr>
          <p:nvPr/>
        </p:nvSpPr>
        <p:spPr>
          <a:xfrm>
            <a:off x="1772853" y="1676272"/>
            <a:ext cx="7474151" cy="4762004"/>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lnSpc>
                <a:spcPct val="100000"/>
              </a:lnSpc>
              <a:defRPr/>
            </a:pPr>
            <a:r>
              <a:rPr lang="en-US" b="1" dirty="0">
                <a:solidFill>
                  <a:srgbClr val="B91A70"/>
                </a:solidFill>
                <a:latin typeface="Corbel" panose="020B0503020204020204" pitchFamily="34" charset="0"/>
                <a:cs typeface="Arial"/>
              </a:rPr>
              <a:t>A whole-school PSHE program comprising:</a:t>
            </a:r>
          </a:p>
          <a:p>
            <a:pPr marL="457200" indent="-457200" algn="l">
              <a:lnSpc>
                <a:spcPct val="100000"/>
              </a:lnSpc>
              <a:buFont typeface="Arial" panose="020B0604020202020204" pitchFamily="34" charset="0"/>
              <a:buChar char="•"/>
              <a:defRPr/>
            </a:pPr>
            <a:r>
              <a:rPr lang="en-US" dirty="0">
                <a:solidFill>
                  <a:schemeClr val="bg2">
                    <a:lumMod val="90000"/>
                  </a:schemeClr>
                </a:solidFill>
                <a:latin typeface="Corbel" panose="020B0503020204020204" pitchFamily="34" charset="0"/>
                <a:cs typeface="Arial"/>
              </a:rPr>
              <a:t>A comprehensive and completely original scheme of work for ages 3 to 16</a:t>
            </a:r>
          </a:p>
          <a:p>
            <a:pPr marL="457200" indent="-457200" algn="l">
              <a:lnSpc>
                <a:spcPct val="100000"/>
              </a:lnSpc>
              <a:buFont typeface="Arial" panose="020B0604020202020204" pitchFamily="34" charset="0"/>
              <a:buChar char="•"/>
              <a:defRPr/>
            </a:pPr>
            <a:r>
              <a:rPr lang="en-US" dirty="0">
                <a:solidFill>
                  <a:schemeClr val="bg2">
                    <a:lumMod val="90000"/>
                  </a:schemeClr>
                </a:solidFill>
                <a:latin typeface="Corbel" panose="020B0503020204020204" pitchFamily="34" charset="0"/>
                <a:cs typeface="Arial"/>
              </a:rPr>
              <a:t>PSHE (Personal, Social, and Health Education) Includes statutory Relationships and Health Education</a:t>
            </a:r>
          </a:p>
          <a:p>
            <a:pPr marL="457200" indent="-457200" algn="l">
              <a:lnSpc>
                <a:spcPct val="100000"/>
              </a:lnSpc>
              <a:buFont typeface="Arial" panose="020B0604020202020204" pitchFamily="34" charset="0"/>
              <a:buChar char="•"/>
              <a:defRPr/>
            </a:pPr>
            <a:r>
              <a:rPr lang="en-US" dirty="0">
                <a:solidFill>
                  <a:schemeClr val="bg2">
                    <a:lumMod val="90000"/>
                  </a:schemeClr>
                </a:solidFill>
                <a:latin typeface="Corbel" panose="020B0503020204020204" pitchFamily="34" charset="0"/>
                <a:cs typeface="Arial"/>
              </a:rPr>
              <a:t>A detailed weekly lesson plan for all year groups, including all teaching resources</a:t>
            </a:r>
          </a:p>
          <a:p>
            <a:pPr marL="457200" indent="-457200" algn="l">
              <a:lnSpc>
                <a:spcPct val="100000"/>
              </a:lnSpc>
              <a:buFont typeface="Arial" panose="020B0604020202020204" pitchFamily="34" charset="0"/>
              <a:buChar char="•"/>
              <a:defRPr/>
            </a:pPr>
            <a:r>
              <a:rPr lang="en-US" dirty="0">
                <a:solidFill>
                  <a:schemeClr val="bg2">
                    <a:lumMod val="90000"/>
                  </a:schemeClr>
                </a:solidFill>
                <a:latin typeface="Corbel" panose="020B0503020204020204" pitchFamily="34" charset="0"/>
                <a:cs typeface="Arial"/>
              </a:rPr>
              <a:t>The Jigsaw Approach, underpinned by mindfulness</a:t>
            </a:r>
          </a:p>
          <a:p>
            <a:pPr marL="457200" indent="-457200" algn="l">
              <a:lnSpc>
                <a:spcPct val="100000"/>
              </a:lnSpc>
              <a:buFont typeface="Arial" panose="020B0604020202020204" pitchFamily="34" charset="0"/>
              <a:buChar char="•"/>
              <a:defRPr/>
            </a:pPr>
            <a:r>
              <a:rPr lang="en-US" dirty="0">
                <a:solidFill>
                  <a:schemeClr val="bg2">
                    <a:lumMod val="90000"/>
                  </a:schemeClr>
                </a:solidFill>
                <a:latin typeface="Corbel" panose="020B0503020204020204" pitchFamily="34" charset="0"/>
                <a:cs typeface="Arial"/>
              </a:rPr>
              <a:t>Assemblies, Jigsaw Friends, Jigsaw Chimes, original music and songs</a:t>
            </a:r>
          </a:p>
          <a:p>
            <a:pPr algn="l">
              <a:lnSpc>
                <a:spcPct val="100000"/>
              </a:lnSpc>
            </a:pPr>
            <a:endParaRPr lang="en-GB" sz="2800" dirty="0">
              <a:solidFill>
                <a:schemeClr val="bg1">
                  <a:lumMod val="95000"/>
                </a:schemeClr>
              </a:solidFill>
              <a:latin typeface="Corbel" panose="020B0503020204020204" pitchFamily="34" charset="0"/>
            </a:endParaRPr>
          </a:p>
        </p:txBody>
      </p:sp>
      <p:pic>
        <p:nvPicPr>
          <p:cNvPr id="7" name="Picture 6">
            <a:extLst>
              <a:ext uri="{FF2B5EF4-FFF2-40B4-BE49-F238E27FC236}">
                <a16:creationId xmlns:a16="http://schemas.microsoft.com/office/drawing/2014/main" id="{E90245B2-9F5E-F94F-858E-5CB65B534952}"/>
              </a:ext>
            </a:extLst>
          </p:cNvPr>
          <p:cNvPicPr>
            <a:picLocks noChangeAspect="1"/>
          </p:cNvPicPr>
          <p:nvPr/>
        </p:nvPicPr>
        <p:blipFill>
          <a:blip r:embed="rId3"/>
          <a:stretch>
            <a:fillRect/>
          </a:stretch>
        </p:blipFill>
        <p:spPr>
          <a:xfrm>
            <a:off x="6096000" y="261824"/>
            <a:ext cx="3057032" cy="1283614"/>
          </a:xfrm>
          <a:prstGeom prst="rect">
            <a:avLst/>
          </a:prstGeom>
          <a:effectLst/>
        </p:spPr>
      </p:pic>
    </p:spTree>
    <p:extLst>
      <p:ext uri="{BB962C8B-B14F-4D97-AF65-F5344CB8AC3E}">
        <p14:creationId xmlns:p14="http://schemas.microsoft.com/office/powerpoint/2010/main" val="762222135"/>
      </p:ext>
    </p:extLst>
  </p:cSld>
  <p:clrMapOvr>
    <a:masterClrMapping/>
  </p:clrMapOvr>
  <p:transition spd="slow">
    <p:push dir="u"/>
  </p:transition>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A8CB8123-BE12-1443-8CC0-B6A7BAC380D7}"/>
              </a:ext>
            </a:extLst>
          </p:cNvPr>
          <p:cNvPicPr>
            <a:picLocks noChangeAspect="1"/>
          </p:cNvPicPr>
          <p:nvPr/>
        </p:nvPicPr>
        <p:blipFill>
          <a:blip r:embed="rId3">
            <a:alphaModFix amt="11000"/>
            <a:extLst>
              <a:ext uri="{BEBA8EAE-BF5A-486C-A8C5-ECC9F3942E4B}">
                <a14:imgProps xmlns:a14="http://schemas.microsoft.com/office/drawing/2010/main">
                  <a14:imgLayer r:embed="rId4">
                    <a14:imgEffect>
                      <a14:saturation sat="0"/>
                    </a14:imgEffect>
                  </a14:imgLayer>
                </a14:imgProps>
              </a:ext>
            </a:extLst>
          </a:blip>
          <a:stretch>
            <a:fillRect/>
          </a:stretch>
        </p:blipFill>
        <p:spPr>
          <a:xfrm>
            <a:off x="0" y="0"/>
            <a:ext cx="12192000" cy="6858000"/>
          </a:xfrm>
          <a:prstGeom prst="rect">
            <a:avLst/>
          </a:prstGeom>
          <a:effectLst>
            <a:outerShdw blurRad="50800" dist="50800" dir="5400000" algn="ctr" rotWithShape="0">
              <a:schemeClr val="bg1"/>
            </a:outerShdw>
          </a:effectLst>
        </p:spPr>
      </p:pic>
      <p:sp>
        <p:nvSpPr>
          <p:cNvPr id="2" name="Title 1"/>
          <p:cNvSpPr>
            <a:spLocks noGrp="1"/>
          </p:cNvSpPr>
          <p:nvPr>
            <p:ph type="title"/>
          </p:nvPr>
        </p:nvSpPr>
        <p:spPr>
          <a:xfrm>
            <a:off x="805542" y="365125"/>
            <a:ext cx="10515600" cy="1325563"/>
          </a:xfrm>
        </p:spPr>
        <p:txBody>
          <a:bodyPr/>
          <a:lstStyle/>
          <a:p>
            <a:r>
              <a:rPr lang="en-GB" dirty="0">
                <a:solidFill>
                  <a:srgbClr val="B91A70"/>
                </a:solidFill>
                <a:latin typeface="+mn-lt"/>
              </a:rPr>
              <a:t>Whole-school approach from 3-16</a:t>
            </a:r>
          </a:p>
        </p:txBody>
      </p:sp>
      <p:sp>
        <p:nvSpPr>
          <p:cNvPr id="9" name="Content Placeholder 8">
            <a:extLst>
              <a:ext uri="{FF2B5EF4-FFF2-40B4-BE49-F238E27FC236}">
                <a16:creationId xmlns:a16="http://schemas.microsoft.com/office/drawing/2014/main" id="{AB83C1F3-36F0-7045-AFF6-BA3F51AD4F4B}"/>
              </a:ext>
            </a:extLst>
          </p:cNvPr>
          <p:cNvSpPr>
            <a:spLocks noGrp="1"/>
          </p:cNvSpPr>
          <p:nvPr>
            <p:ph sz="half" idx="1"/>
          </p:nvPr>
        </p:nvSpPr>
        <p:spPr/>
        <p:txBody>
          <a:bodyPr>
            <a:normAutofit fontScale="92500" lnSpcReduction="20000"/>
          </a:bodyPr>
          <a:lstStyle/>
          <a:p>
            <a:pPr marL="0" indent="0">
              <a:spcAft>
                <a:spcPts val="600"/>
              </a:spcAft>
              <a:buNone/>
            </a:pPr>
            <a:r>
              <a:rPr lang="en-GB" sz="3200" b="1" dirty="0">
                <a:ln w="3175" cmpd="sng">
                  <a:solidFill>
                    <a:schemeClr val="tx1">
                      <a:lumMod val="50000"/>
                      <a:lumOff val="50000"/>
                      <a:alpha val="30000"/>
                    </a:schemeClr>
                  </a:solidFill>
                </a:ln>
                <a:solidFill>
                  <a:schemeClr val="accent2"/>
                </a:solidFill>
                <a:cs typeface="Arial"/>
              </a:rPr>
              <a:t>Being Me in My World</a:t>
            </a:r>
          </a:p>
          <a:p>
            <a:pPr marL="0" indent="0">
              <a:spcAft>
                <a:spcPts val="600"/>
              </a:spcAft>
              <a:buNone/>
            </a:pPr>
            <a:r>
              <a:rPr lang="en-GB" sz="3200" b="1" dirty="0">
                <a:ln w="3175" cmpd="sng">
                  <a:solidFill>
                    <a:schemeClr val="tx1">
                      <a:lumMod val="50000"/>
                      <a:lumOff val="50000"/>
                      <a:alpha val="30000"/>
                    </a:schemeClr>
                  </a:solidFill>
                </a:ln>
                <a:solidFill>
                  <a:srgbClr val="D56788"/>
                </a:solidFill>
                <a:cs typeface="Arial"/>
              </a:rPr>
              <a:t>Celebrating Difference</a:t>
            </a:r>
          </a:p>
          <a:p>
            <a:pPr marL="0" indent="0">
              <a:spcAft>
                <a:spcPts val="600"/>
              </a:spcAft>
              <a:buNone/>
            </a:pPr>
            <a:r>
              <a:rPr lang="en-GB" sz="3200" b="1" dirty="0">
                <a:ln w="3175" cmpd="sng">
                  <a:solidFill>
                    <a:schemeClr val="tx1">
                      <a:lumMod val="50000"/>
                      <a:lumOff val="50000"/>
                      <a:alpha val="30000"/>
                    </a:schemeClr>
                  </a:solidFill>
                </a:ln>
                <a:solidFill>
                  <a:srgbClr val="992186"/>
                </a:solidFill>
                <a:cs typeface="Arial"/>
              </a:rPr>
              <a:t>Dreams and Goals  </a:t>
            </a:r>
          </a:p>
          <a:p>
            <a:pPr marL="0" indent="0">
              <a:spcAft>
                <a:spcPts val="600"/>
              </a:spcAft>
              <a:buNone/>
            </a:pPr>
            <a:r>
              <a:rPr lang="en-GB" sz="3200" b="1" dirty="0">
                <a:ln w="3175" cmpd="sng">
                  <a:solidFill>
                    <a:schemeClr val="tx1">
                      <a:lumMod val="50000"/>
                      <a:lumOff val="50000"/>
                      <a:alpha val="30000"/>
                    </a:schemeClr>
                  </a:solidFill>
                </a:ln>
                <a:solidFill>
                  <a:schemeClr val="accent1"/>
                </a:solidFill>
                <a:cs typeface="Arial"/>
              </a:rPr>
              <a:t>Healthy Me</a:t>
            </a:r>
          </a:p>
          <a:p>
            <a:pPr marL="0" indent="0">
              <a:spcAft>
                <a:spcPts val="600"/>
              </a:spcAft>
              <a:buNone/>
            </a:pPr>
            <a:r>
              <a:rPr lang="en-GB" sz="3200" b="1" dirty="0">
                <a:ln w="3175" cmpd="sng">
                  <a:solidFill>
                    <a:schemeClr val="tx1">
                      <a:lumMod val="50000"/>
                      <a:lumOff val="50000"/>
                      <a:alpha val="30000"/>
                    </a:schemeClr>
                  </a:solidFill>
                </a:ln>
                <a:solidFill>
                  <a:schemeClr val="accent6"/>
                </a:solidFill>
                <a:cs typeface="Arial"/>
              </a:rPr>
              <a:t>Relationships</a:t>
            </a:r>
          </a:p>
          <a:p>
            <a:pPr marL="0" indent="0">
              <a:spcAft>
                <a:spcPts val="600"/>
              </a:spcAft>
              <a:buNone/>
            </a:pPr>
            <a:r>
              <a:rPr lang="en-GB" sz="3200" b="1" dirty="0">
                <a:ln w="3175" cmpd="sng">
                  <a:solidFill>
                    <a:schemeClr val="tx1">
                      <a:lumMod val="50000"/>
                      <a:lumOff val="50000"/>
                      <a:alpha val="30000"/>
                    </a:schemeClr>
                  </a:solidFill>
                </a:ln>
                <a:solidFill>
                  <a:srgbClr val="FF0000"/>
                </a:solidFill>
                <a:cs typeface="Arial"/>
              </a:rPr>
              <a:t>Changing Me</a:t>
            </a:r>
          </a:p>
        </p:txBody>
      </p:sp>
      <p:sp>
        <p:nvSpPr>
          <p:cNvPr id="4" name="Content Placeholder 3"/>
          <p:cNvSpPr>
            <a:spLocks noGrp="1"/>
          </p:cNvSpPr>
          <p:nvPr>
            <p:ph sz="half" idx="2"/>
          </p:nvPr>
        </p:nvSpPr>
        <p:spPr>
          <a:xfrm>
            <a:off x="5522052" y="2533559"/>
            <a:ext cx="4129148" cy="4486275"/>
          </a:xfrm>
        </p:spPr>
        <p:txBody>
          <a:bodyPr>
            <a:normAutofit fontScale="92500" lnSpcReduction="20000"/>
          </a:bodyPr>
          <a:lstStyle/>
          <a:p>
            <a:pPr marL="0" indent="0">
              <a:buNone/>
            </a:pPr>
            <a:r>
              <a:rPr lang="en-GB" dirty="0">
                <a:solidFill>
                  <a:schemeClr val="tx1">
                    <a:lumMod val="75000"/>
                    <a:lumOff val="25000"/>
                  </a:schemeClr>
                </a:solidFill>
              </a:rPr>
              <a:t>GOLDEN THREADS</a:t>
            </a:r>
          </a:p>
          <a:p>
            <a:r>
              <a:rPr lang="en-GB" dirty="0">
                <a:solidFill>
                  <a:schemeClr val="tx1">
                    <a:lumMod val="75000"/>
                    <a:lumOff val="25000"/>
                  </a:schemeClr>
                </a:solidFill>
              </a:rPr>
              <a:t>Relationships</a:t>
            </a:r>
          </a:p>
          <a:p>
            <a:r>
              <a:rPr lang="en-GB" dirty="0">
                <a:solidFill>
                  <a:schemeClr val="tx1">
                    <a:lumMod val="75000"/>
                    <a:lumOff val="25000"/>
                  </a:schemeClr>
                </a:solidFill>
              </a:rPr>
              <a:t>Values</a:t>
            </a:r>
          </a:p>
          <a:p>
            <a:r>
              <a:rPr lang="en-GB" dirty="0">
                <a:solidFill>
                  <a:schemeClr val="tx1">
                    <a:lumMod val="75000"/>
                    <a:lumOff val="25000"/>
                  </a:schemeClr>
                </a:solidFill>
              </a:rPr>
              <a:t>Mental health</a:t>
            </a:r>
          </a:p>
          <a:p>
            <a:r>
              <a:rPr lang="en-GB" dirty="0">
                <a:solidFill>
                  <a:schemeClr val="tx1">
                    <a:lumMod val="75000"/>
                    <a:lumOff val="25000"/>
                  </a:schemeClr>
                </a:solidFill>
              </a:rPr>
              <a:t>Self-esteem</a:t>
            </a:r>
          </a:p>
          <a:p>
            <a:r>
              <a:rPr lang="en-GB" dirty="0">
                <a:solidFill>
                  <a:schemeClr val="tx1">
                    <a:lumMod val="75000"/>
                    <a:lumOff val="25000"/>
                  </a:schemeClr>
                </a:solidFill>
              </a:rPr>
              <a:t>Social skills</a:t>
            </a:r>
          </a:p>
          <a:p>
            <a:r>
              <a:rPr lang="en-GB" dirty="0">
                <a:solidFill>
                  <a:schemeClr val="tx1">
                    <a:lumMod val="75000"/>
                    <a:lumOff val="25000"/>
                  </a:schemeClr>
                </a:solidFill>
              </a:rPr>
              <a:t>Safeguarding </a:t>
            </a:r>
            <a:r>
              <a:rPr lang="en-GB" dirty="0" err="1">
                <a:solidFill>
                  <a:schemeClr val="tx1">
                    <a:lumMod val="75000"/>
                    <a:lumOff val="25000"/>
                  </a:schemeClr>
                </a:solidFill>
              </a:rPr>
              <a:t>inc.</a:t>
            </a:r>
            <a:br>
              <a:rPr lang="en-GB" dirty="0">
                <a:solidFill>
                  <a:schemeClr val="tx1">
                    <a:lumMod val="75000"/>
                    <a:lumOff val="25000"/>
                  </a:schemeClr>
                </a:solidFill>
              </a:rPr>
            </a:br>
            <a:r>
              <a:rPr lang="en-GB" dirty="0">
                <a:solidFill>
                  <a:schemeClr val="tx1">
                    <a:lumMod val="75000"/>
                    <a:lumOff val="25000"/>
                  </a:schemeClr>
                </a:solidFill>
              </a:rPr>
              <a:t>  Internet safety</a:t>
            </a:r>
          </a:p>
        </p:txBody>
      </p:sp>
      <p:pic>
        <p:nvPicPr>
          <p:cNvPr id="6" name="Picture 5"/>
          <p:cNvPicPr>
            <a:picLocks noChangeAspect="1"/>
          </p:cNvPicPr>
          <p:nvPr/>
        </p:nvPicPr>
        <p:blipFill>
          <a:blip r:embed="rId5"/>
          <a:stretch>
            <a:fillRect/>
          </a:stretch>
        </p:blipFill>
        <p:spPr>
          <a:xfrm>
            <a:off x="9749394" y="524758"/>
            <a:ext cx="2206578" cy="929088"/>
          </a:xfrm>
          <a:prstGeom prst="rect">
            <a:avLst/>
          </a:prstGeom>
        </p:spPr>
      </p:pic>
      <p:sp>
        <p:nvSpPr>
          <p:cNvPr id="8" name="TextBox 7">
            <a:extLst>
              <a:ext uri="{FF2B5EF4-FFF2-40B4-BE49-F238E27FC236}">
                <a16:creationId xmlns:a16="http://schemas.microsoft.com/office/drawing/2014/main" id="{CF1DAE63-9A26-F342-A148-89B13DB3E203}"/>
              </a:ext>
            </a:extLst>
          </p:cNvPr>
          <p:cNvSpPr txBox="1"/>
          <p:nvPr/>
        </p:nvSpPr>
        <p:spPr>
          <a:xfrm>
            <a:off x="0" y="6500631"/>
            <a:ext cx="1219200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lumMod val="50000"/>
                  </a:prstClr>
                </a:solidFill>
                <a:effectLst/>
                <a:uLnTx/>
                <a:uFillTx/>
                <a:latin typeface="Calibri" panose="020F0502020204030204"/>
                <a:ea typeface="+mn-ea"/>
                <a:cs typeface="+mn-cs"/>
              </a:rPr>
              <a:t>© Jan Lever</a:t>
            </a:r>
          </a:p>
        </p:txBody>
      </p:sp>
      <p:sp>
        <p:nvSpPr>
          <p:cNvPr id="10" name="Arrow: Down 2">
            <a:extLst>
              <a:ext uri="{FF2B5EF4-FFF2-40B4-BE49-F238E27FC236}">
                <a16:creationId xmlns:a16="http://schemas.microsoft.com/office/drawing/2014/main" id="{D876E1D7-A949-054B-95F5-48D7B7815E84}"/>
              </a:ext>
            </a:extLst>
          </p:cNvPr>
          <p:cNvSpPr/>
          <p:nvPr/>
        </p:nvSpPr>
        <p:spPr>
          <a:xfrm>
            <a:off x="4548341" y="2083720"/>
            <a:ext cx="1406731" cy="3787038"/>
          </a:xfrm>
          <a:prstGeom prst="downArrow">
            <a:avLst>
              <a:gd name="adj1" fmla="val 40589"/>
              <a:gd name="adj2" fmla="val 59881"/>
            </a:avLst>
          </a:prstGeom>
          <a:solidFill>
            <a:srgbClr val="FFC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soft" dir="t">
                <a:rot lat="0" lon="0" rev="15600000"/>
              </a:lightRig>
            </a:scene3d>
            <a:sp3d extrusionH="57150" prstMaterial="softEdge">
              <a:bevelT w="25400" h="38100"/>
            </a:sp3d>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a:ln/>
              <a:solidFill>
                <a:srgbClr val="FFC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349719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p:cTn id="7" dur="500" fill="hold"/>
                                        <p:tgtEl>
                                          <p:spTgt spid="9">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9">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9">
                                            <p:txEl>
                                              <p:pRg st="0" end="0"/>
                                            </p:txEl>
                                          </p:spTgt>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anim calcmode="lin" valueType="num">
                                      <p:cBhvr>
                                        <p:cTn id="13" dur="500" fill="hold"/>
                                        <p:tgtEl>
                                          <p:spTgt spid="9">
                                            <p:txEl>
                                              <p:pRg st="1" end="1"/>
                                            </p:txEl>
                                          </p:spTgt>
                                        </p:tgtEl>
                                        <p:attrNameLst>
                                          <p:attrName>ppt_w</p:attrName>
                                        </p:attrNameLst>
                                      </p:cBhvr>
                                      <p:tavLst>
                                        <p:tav tm="0">
                                          <p:val>
                                            <p:fltVal val="0"/>
                                          </p:val>
                                        </p:tav>
                                        <p:tav tm="100000">
                                          <p:val>
                                            <p:strVal val="#ppt_w"/>
                                          </p:val>
                                        </p:tav>
                                      </p:tavLst>
                                    </p:anim>
                                    <p:anim calcmode="lin" valueType="num">
                                      <p:cBhvr>
                                        <p:cTn id="14" dur="500" fill="hold"/>
                                        <p:tgtEl>
                                          <p:spTgt spid="9">
                                            <p:txEl>
                                              <p:pRg st="1" end="1"/>
                                            </p:txEl>
                                          </p:spTgt>
                                        </p:tgtEl>
                                        <p:attrNameLst>
                                          <p:attrName>ppt_h</p:attrName>
                                        </p:attrNameLst>
                                      </p:cBhvr>
                                      <p:tavLst>
                                        <p:tav tm="0">
                                          <p:val>
                                            <p:fltVal val="0"/>
                                          </p:val>
                                        </p:tav>
                                        <p:tav tm="100000">
                                          <p:val>
                                            <p:strVal val="#ppt_h"/>
                                          </p:val>
                                        </p:tav>
                                      </p:tavLst>
                                    </p:anim>
                                    <p:animEffect transition="in" filter="fade">
                                      <p:cBhvr>
                                        <p:cTn id="15" dur="500"/>
                                        <p:tgtEl>
                                          <p:spTgt spid="9">
                                            <p:txEl>
                                              <p:pRg st="1" end="1"/>
                                            </p:txEl>
                                          </p:spTgt>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 calcmode="lin" valueType="num">
                                      <p:cBhvr>
                                        <p:cTn id="19" dur="500" fill="hold"/>
                                        <p:tgtEl>
                                          <p:spTgt spid="9">
                                            <p:txEl>
                                              <p:pRg st="2" end="2"/>
                                            </p:txEl>
                                          </p:spTgt>
                                        </p:tgtEl>
                                        <p:attrNameLst>
                                          <p:attrName>ppt_w</p:attrName>
                                        </p:attrNameLst>
                                      </p:cBhvr>
                                      <p:tavLst>
                                        <p:tav tm="0">
                                          <p:val>
                                            <p:fltVal val="0"/>
                                          </p:val>
                                        </p:tav>
                                        <p:tav tm="100000">
                                          <p:val>
                                            <p:strVal val="#ppt_w"/>
                                          </p:val>
                                        </p:tav>
                                      </p:tavLst>
                                    </p:anim>
                                    <p:anim calcmode="lin" valueType="num">
                                      <p:cBhvr>
                                        <p:cTn id="20" dur="500" fill="hold"/>
                                        <p:tgtEl>
                                          <p:spTgt spid="9">
                                            <p:txEl>
                                              <p:pRg st="2" end="2"/>
                                            </p:txEl>
                                          </p:spTgt>
                                        </p:tgtEl>
                                        <p:attrNameLst>
                                          <p:attrName>ppt_h</p:attrName>
                                        </p:attrNameLst>
                                      </p:cBhvr>
                                      <p:tavLst>
                                        <p:tav tm="0">
                                          <p:val>
                                            <p:fltVal val="0"/>
                                          </p:val>
                                        </p:tav>
                                        <p:tav tm="100000">
                                          <p:val>
                                            <p:strVal val="#ppt_h"/>
                                          </p:val>
                                        </p:tav>
                                      </p:tavLst>
                                    </p:anim>
                                    <p:animEffect transition="in" filter="fade">
                                      <p:cBhvr>
                                        <p:cTn id="21" dur="500"/>
                                        <p:tgtEl>
                                          <p:spTgt spid="9">
                                            <p:txEl>
                                              <p:pRg st="2" end="2"/>
                                            </p:txEl>
                                          </p:spTgt>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9">
                                            <p:txEl>
                                              <p:pRg st="3" end="3"/>
                                            </p:txEl>
                                          </p:spTgt>
                                        </p:tgtEl>
                                        <p:attrNameLst>
                                          <p:attrName>style.visibility</p:attrName>
                                        </p:attrNameLst>
                                      </p:cBhvr>
                                      <p:to>
                                        <p:strVal val="visible"/>
                                      </p:to>
                                    </p:set>
                                    <p:anim calcmode="lin" valueType="num">
                                      <p:cBhvr>
                                        <p:cTn id="25" dur="500" fill="hold"/>
                                        <p:tgtEl>
                                          <p:spTgt spid="9">
                                            <p:txEl>
                                              <p:pRg st="3" end="3"/>
                                            </p:txEl>
                                          </p:spTgt>
                                        </p:tgtEl>
                                        <p:attrNameLst>
                                          <p:attrName>ppt_w</p:attrName>
                                        </p:attrNameLst>
                                      </p:cBhvr>
                                      <p:tavLst>
                                        <p:tav tm="0">
                                          <p:val>
                                            <p:fltVal val="0"/>
                                          </p:val>
                                        </p:tav>
                                        <p:tav tm="100000">
                                          <p:val>
                                            <p:strVal val="#ppt_w"/>
                                          </p:val>
                                        </p:tav>
                                      </p:tavLst>
                                    </p:anim>
                                    <p:anim calcmode="lin" valueType="num">
                                      <p:cBhvr>
                                        <p:cTn id="26" dur="500" fill="hold"/>
                                        <p:tgtEl>
                                          <p:spTgt spid="9">
                                            <p:txEl>
                                              <p:pRg st="3" end="3"/>
                                            </p:txEl>
                                          </p:spTgt>
                                        </p:tgtEl>
                                        <p:attrNameLst>
                                          <p:attrName>ppt_h</p:attrName>
                                        </p:attrNameLst>
                                      </p:cBhvr>
                                      <p:tavLst>
                                        <p:tav tm="0">
                                          <p:val>
                                            <p:fltVal val="0"/>
                                          </p:val>
                                        </p:tav>
                                        <p:tav tm="100000">
                                          <p:val>
                                            <p:strVal val="#ppt_h"/>
                                          </p:val>
                                        </p:tav>
                                      </p:tavLst>
                                    </p:anim>
                                    <p:animEffect transition="in" filter="fade">
                                      <p:cBhvr>
                                        <p:cTn id="27" dur="500"/>
                                        <p:tgtEl>
                                          <p:spTgt spid="9">
                                            <p:txEl>
                                              <p:pRg st="3" end="3"/>
                                            </p:txEl>
                                          </p:spTgt>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9">
                                            <p:txEl>
                                              <p:pRg st="4" end="4"/>
                                            </p:txEl>
                                          </p:spTgt>
                                        </p:tgtEl>
                                        <p:attrNameLst>
                                          <p:attrName>style.visibility</p:attrName>
                                        </p:attrNameLst>
                                      </p:cBhvr>
                                      <p:to>
                                        <p:strVal val="visible"/>
                                      </p:to>
                                    </p:set>
                                    <p:anim calcmode="lin" valueType="num">
                                      <p:cBhvr>
                                        <p:cTn id="31" dur="500" fill="hold"/>
                                        <p:tgtEl>
                                          <p:spTgt spid="9">
                                            <p:txEl>
                                              <p:pRg st="4" end="4"/>
                                            </p:txEl>
                                          </p:spTgt>
                                        </p:tgtEl>
                                        <p:attrNameLst>
                                          <p:attrName>ppt_w</p:attrName>
                                        </p:attrNameLst>
                                      </p:cBhvr>
                                      <p:tavLst>
                                        <p:tav tm="0">
                                          <p:val>
                                            <p:fltVal val="0"/>
                                          </p:val>
                                        </p:tav>
                                        <p:tav tm="100000">
                                          <p:val>
                                            <p:strVal val="#ppt_w"/>
                                          </p:val>
                                        </p:tav>
                                      </p:tavLst>
                                    </p:anim>
                                    <p:anim calcmode="lin" valueType="num">
                                      <p:cBhvr>
                                        <p:cTn id="32" dur="500" fill="hold"/>
                                        <p:tgtEl>
                                          <p:spTgt spid="9">
                                            <p:txEl>
                                              <p:pRg st="4" end="4"/>
                                            </p:txEl>
                                          </p:spTgt>
                                        </p:tgtEl>
                                        <p:attrNameLst>
                                          <p:attrName>ppt_h</p:attrName>
                                        </p:attrNameLst>
                                      </p:cBhvr>
                                      <p:tavLst>
                                        <p:tav tm="0">
                                          <p:val>
                                            <p:fltVal val="0"/>
                                          </p:val>
                                        </p:tav>
                                        <p:tav tm="100000">
                                          <p:val>
                                            <p:strVal val="#ppt_h"/>
                                          </p:val>
                                        </p:tav>
                                      </p:tavLst>
                                    </p:anim>
                                    <p:animEffect transition="in" filter="fade">
                                      <p:cBhvr>
                                        <p:cTn id="33" dur="500"/>
                                        <p:tgtEl>
                                          <p:spTgt spid="9">
                                            <p:txEl>
                                              <p:pRg st="4" end="4"/>
                                            </p:txEl>
                                          </p:spTgt>
                                        </p:tgtEl>
                                      </p:cBhvr>
                                    </p:animEffect>
                                  </p:childTnLst>
                                </p:cTn>
                              </p:par>
                            </p:childTnLst>
                          </p:cTn>
                        </p:par>
                        <p:par>
                          <p:cTn id="34" fill="hold">
                            <p:stCondLst>
                              <p:cond delay="2500"/>
                            </p:stCondLst>
                            <p:childTnLst>
                              <p:par>
                                <p:cTn id="35" presetID="53" presetClass="entr" presetSubtype="16" fill="hold" grpId="0" nodeType="afterEffect">
                                  <p:stCondLst>
                                    <p:cond delay="0"/>
                                  </p:stCondLst>
                                  <p:childTnLst>
                                    <p:set>
                                      <p:cBhvr>
                                        <p:cTn id="36" dur="1" fill="hold">
                                          <p:stCondLst>
                                            <p:cond delay="0"/>
                                          </p:stCondLst>
                                        </p:cTn>
                                        <p:tgtEl>
                                          <p:spTgt spid="9">
                                            <p:txEl>
                                              <p:pRg st="5" end="5"/>
                                            </p:txEl>
                                          </p:spTgt>
                                        </p:tgtEl>
                                        <p:attrNameLst>
                                          <p:attrName>style.visibility</p:attrName>
                                        </p:attrNameLst>
                                      </p:cBhvr>
                                      <p:to>
                                        <p:strVal val="visible"/>
                                      </p:to>
                                    </p:set>
                                    <p:anim calcmode="lin" valueType="num">
                                      <p:cBhvr>
                                        <p:cTn id="37" dur="500" fill="hold"/>
                                        <p:tgtEl>
                                          <p:spTgt spid="9">
                                            <p:txEl>
                                              <p:pRg st="5" end="5"/>
                                            </p:txEl>
                                          </p:spTgt>
                                        </p:tgtEl>
                                        <p:attrNameLst>
                                          <p:attrName>ppt_w</p:attrName>
                                        </p:attrNameLst>
                                      </p:cBhvr>
                                      <p:tavLst>
                                        <p:tav tm="0">
                                          <p:val>
                                            <p:fltVal val="0"/>
                                          </p:val>
                                        </p:tav>
                                        <p:tav tm="100000">
                                          <p:val>
                                            <p:strVal val="#ppt_w"/>
                                          </p:val>
                                        </p:tav>
                                      </p:tavLst>
                                    </p:anim>
                                    <p:anim calcmode="lin" valueType="num">
                                      <p:cBhvr>
                                        <p:cTn id="38" dur="500" fill="hold"/>
                                        <p:tgtEl>
                                          <p:spTgt spid="9">
                                            <p:txEl>
                                              <p:pRg st="5" end="5"/>
                                            </p:txEl>
                                          </p:spTgt>
                                        </p:tgtEl>
                                        <p:attrNameLst>
                                          <p:attrName>ppt_h</p:attrName>
                                        </p:attrNameLst>
                                      </p:cBhvr>
                                      <p:tavLst>
                                        <p:tav tm="0">
                                          <p:val>
                                            <p:fltVal val="0"/>
                                          </p:val>
                                        </p:tav>
                                        <p:tav tm="100000">
                                          <p:val>
                                            <p:strVal val="#ppt_h"/>
                                          </p:val>
                                        </p:tav>
                                      </p:tavLst>
                                    </p:anim>
                                    <p:animEffect transition="in" filter="fade">
                                      <p:cBhvr>
                                        <p:cTn id="39" dur="500"/>
                                        <p:tgtEl>
                                          <p:spTgt spid="9">
                                            <p:txEl>
                                              <p:pRg st="5" end="5"/>
                                            </p:txEl>
                                          </p:spTgt>
                                        </p:tgtEl>
                                      </p:cBhvr>
                                    </p:animEffect>
                                  </p:childTnLst>
                                </p:cTn>
                              </p:par>
                            </p:childTnLst>
                          </p:cTn>
                        </p:par>
                        <p:par>
                          <p:cTn id="40" fill="hold">
                            <p:stCondLst>
                              <p:cond delay="3000"/>
                            </p:stCondLst>
                            <p:childTnLst>
                              <p:par>
                                <p:cTn id="41" presetID="22" presetClass="entr" presetSubtype="1" fill="hold" grpId="0" nodeType="after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wipe(up)">
                                      <p:cBhvr>
                                        <p:cTn id="43" dur="1000"/>
                                        <p:tgtEl>
                                          <p:spTgt spid="10"/>
                                        </p:tgtEl>
                                      </p:cBhvr>
                                    </p:animEffect>
                                  </p:childTnLst>
                                </p:cTn>
                              </p:par>
                            </p:childTnLst>
                          </p:cTn>
                        </p:par>
                        <p:par>
                          <p:cTn id="44" fill="hold">
                            <p:stCondLst>
                              <p:cond delay="4000"/>
                            </p:stCondLst>
                            <p:childTnLst>
                              <p:par>
                                <p:cTn id="45" presetID="10" presetClass="entr" presetSubtype="0" fill="hold" grpId="0" nodeType="after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fade">
                                      <p:cBhvr>
                                        <p:cTn id="4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P spid="4" grpId="0"/>
      <p:bldP spid="10" grpId="0" animBg="1"/>
    </p:bld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A144DD7-2649-E94F-A14B-CECED0C2A188}"/>
              </a:ext>
            </a:extLst>
          </p:cNvPr>
          <p:cNvPicPr>
            <a:picLocks noChangeAspect="1"/>
          </p:cNvPicPr>
          <p:nvPr/>
        </p:nvPicPr>
        <p:blipFill>
          <a:blip r:embed="rId3">
            <a:alphaModFix amt="11000"/>
          </a:blip>
          <a:stretch>
            <a:fillRect/>
          </a:stretch>
        </p:blipFill>
        <p:spPr>
          <a:xfrm>
            <a:off x="0" y="-128588"/>
            <a:ext cx="12253731" cy="7215188"/>
          </a:xfrm>
          <a:prstGeom prst="rect">
            <a:avLst/>
          </a:prstGeom>
          <a:gradFill>
            <a:gsLst>
              <a:gs pos="0">
                <a:srgbClr val="6F2499"/>
              </a:gs>
              <a:gs pos="92000">
                <a:srgbClr val="AC1B69">
                  <a:lumMod val="100000"/>
                </a:srgbClr>
              </a:gs>
            </a:gsLst>
            <a:lin ang="13200000" scaled="0"/>
          </a:gradFill>
          <a:effectLst>
            <a:outerShdw blurRad="50800" dist="50800" dir="5400000" algn="ctr" rotWithShape="0">
              <a:schemeClr val="bg1"/>
            </a:outerShdw>
          </a:effectLst>
        </p:spPr>
      </p:pic>
      <p:sp>
        <p:nvSpPr>
          <p:cNvPr id="5" name="TextBox 4">
            <a:extLst>
              <a:ext uri="{FF2B5EF4-FFF2-40B4-BE49-F238E27FC236}">
                <a16:creationId xmlns:a16="http://schemas.microsoft.com/office/drawing/2014/main" id="{F229E25B-0D97-894C-91E0-A65EBA67EE6A}"/>
              </a:ext>
            </a:extLst>
          </p:cNvPr>
          <p:cNvSpPr txBox="1"/>
          <p:nvPr/>
        </p:nvSpPr>
        <p:spPr>
          <a:xfrm>
            <a:off x="0" y="6500631"/>
            <a:ext cx="12192000" cy="369332"/>
          </a:xfrm>
          <a:prstGeom prst="rect">
            <a:avLst/>
          </a:prstGeom>
          <a:noFill/>
        </p:spPr>
        <p:txBody>
          <a:bodyPr wrap="square" rtlCol="0">
            <a:spAutoFit/>
          </a:bodyPr>
          <a:lstStyle/>
          <a:p>
            <a:pPr algn="ctr"/>
            <a:r>
              <a:rPr lang="en-GB" dirty="0">
                <a:solidFill>
                  <a:schemeClr val="bg1">
                    <a:lumMod val="75000"/>
                  </a:schemeClr>
                </a:solidFill>
              </a:rPr>
              <a:t>© Jan Lever</a:t>
            </a:r>
          </a:p>
        </p:txBody>
      </p:sp>
      <p:pic>
        <p:nvPicPr>
          <p:cNvPr id="11" name="Graphic 10" descr="Puzzle">
            <a:extLst>
              <a:ext uri="{FF2B5EF4-FFF2-40B4-BE49-F238E27FC236}">
                <a16:creationId xmlns:a16="http://schemas.microsoft.com/office/drawing/2014/main" id="{5B3FD165-CEA5-CF4D-8B85-9A8075A4598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01922" y="884148"/>
            <a:ext cx="1243442" cy="1243442"/>
          </a:xfrm>
          <a:prstGeom prst="rect">
            <a:avLst/>
          </a:prstGeom>
          <a:scene3d>
            <a:camera prst="orthographicFront">
              <a:rot lat="0" lon="0" rev="0"/>
            </a:camera>
            <a:lightRig rig="threePt" dir="t"/>
          </a:scene3d>
        </p:spPr>
      </p:pic>
      <p:sp>
        <p:nvSpPr>
          <p:cNvPr id="10" name="Text Placeholder 5">
            <a:extLst>
              <a:ext uri="{FF2B5EF4-FFF2-40B4-BE49-F238E27FC236}">
                <a16:creationId xmlns:a16="http://schemas.microsoft.com/office/drawing/2014/main" id="{B723A428-22E9-724F-AD3D-D6CC3A0A17A6}"/>
              </a:ext>
            </a:extLst>
          </p:cNvPr>
          <p:cNvSpPr txBox="1">
            <a:spLocks/>
          </p:cNvSpPr>
          <p:nvPr/>
        </p:nvSpPr>
        <p:spPr>
          <a:xfrm>
            <a:off x="2107096" y="1023585"/>
            <a:ext cx="4517588" cy="62465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dirty="0">
                <a:solidFill>
                  <a:schemeClr val="bg1"/>
                </a:solidFill>
              </a:rPr>
              <a:t>Relationships</a:t>
            </a:r>
          </a:p>
        </p:txBody>
      </p:sp>
      <p:sp>
        <p:nvSpPr>
          <p:cNvPr id="12" name="Content Placeholder 4">
            <a:extLst>
              <a:ext uri="{FF2B5EF4-FFF2-40B4-BE49-F238E27FC236}">
                <a16:creationId xmlns:a16="http://schemas.microsoft.com/office/drawing/2014/main" id="{29D92E50-AC5F-EF42-8125-048EE481AE6C}"/>
              </a:ext>
            </a:extLst>
          </p:cNvPr>
          <p:cNvSpPr txBox="1">
            <a:spLocks/>
          </p:cNvSpPr>
          <p:nvPr/>
        </p:nvSpPr>
        <p:spPr>
          <a:xfrm>
            <a:off x="2107096" y="1660203"/>
            <a:ext cx="4517588" cy="455773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600" b="1" dirty="0">
                <a:solidFill>
                  <a:schemeClr val="bg1"/>
                </a:solidFill>
              </a:rPr>
              <a:t>Families</a:t>
            </a:r>
            <a:endParaRPr lang="en-US" sz="1600" b="1" dirty="0">
              <a:solidFill>
                <a:schemeClr val="bg1"/>
              </a:solidFill>
            </a:endParaRPr>
          </a:p>
          <a:p>
            <a:pPr marL="0" indent="0">
              <a:buFont typeface="Arial" panose="020B0604020202020204" pitchFamily="34" charset="0"/>
              <a:buNone/>
            </a:pPr>
            <a:r>
              <a:rPr lang="en-GB" sz="1600" b="1" dirty="0">
                <a:solidFill>
                  <a:schemeClr val="bg1"/>
                </a:solidFill>
              </a:rPr>
              <a:t>Friendships</a:t>
            </a:r>
          </a:p>
          <a:p>
            <a:pPr marL="0" indent="0">
              <a:buFont typeface="Arial" panose="020B0604020202020204" pitchFamily="34" charset="0"/>
              <a:buNone/>
            </a:pPr>
            <a:r>
              <a:rPr lang="en-GB" sz="1600" b="1" dirty="0">
                <a:solidFill>
                  <a:schemeClr val="bg1"/>
                </a:solidFill>
              </a:rPr>
              <a:t>Love and Loss</a:t>
            </a:r>
          </a:p>
          <a:p>
            <a:pPr marL="0" indent="0">
              <a:buFont typeface="Arial" panose="020B0604020202020204" pitchFamily="34" charset="0"/>
              <a:buNone/>
            </a:pPr>
            <a:r>
              <a:rPr lang="en-GB" sz="1600" b="1" dirty="0">
                <a:solidFill>
                  <a:schemeClr val="bg1"/>
                </a:solidFill>
              </a:rPr>
              <a:t>Memories</a:t>
            </a:r>
          </a:p>
          <a:p>
            <a:pPr marL="0" indent="0">
              <a:buFont typeface="Arial" panose="020B0604020202020204" pitchFamily="34" charset="0"/>
              <a:buNone/>
            </a:pPr>
            <a:r>
              <a:rPr lang="en-GB" sz="1600" b="1" dirty="0">
                <a:solidFill>
                  <a:schemeClr val="bg1"/>
                </a:solidFill>
              </a:rPr>
              <a:t>Grief cycle</a:t>
            </a:r>
          </a:p>
          <a:p>
            <a:pPr marL="0" indent="0">
              <a:buFont typeface="Arial" panose="020B0604020202020204" pitchFamily="34" charset="0"/>
              <a:buNone/>
            </a:pPr>
            <a:r>
              <a:rPr lang="en-GB" sz="1600" b="1" dirty="0">
                <a:solidFill>
                  <a:schemeClr val="bg1"/>
                </a:solidFill>
              </a:rPr>
              <a:t>Safeguarding and keeping safe</a:t>
            </a:r>
          </a:p>
          <a:p>
            <a:pPr marL="0" indent="0">
              <a:buFont typeface="Arial" panose="020B0604020202020204" pitchFamily="34" charset="0"/>
              <a:buNone/>
            </a:pPr>
            <a:r>
              <a:rPr lang="en-GB" sz="1600" b="1" dirty="0">
                <a:solidFill>
                  <a:schemeClr val="bg1"/>
                </a:solidFill>
              </a:rPr>
              <a:t>Attraction</a:t>
            </a:r>
          </a:p>
          <a:p>
            <a:pPr marL="0" indent="0">
              <a:buFont typeface="Arial" panose="020B0604020202020204" pitchFamily="34" charset="0"/>
              <a:buNone/>
            </a:pPr>
            <a:r>
              <a:rPr lang="en-GB" sz="1600" b="1" dirty="0">
                <a:solidFill>
                  <a:schemeClr val="bg1"/>
                </a:solidFill>
              </a:rPr>
              <a:t>Assertiveness</a:t>
            </a:r>
          </a:p>
          <a:p>
            <a:pPr marL="0" indent="0">
              <a:buFont typeface="Arial" panose="020B0604020202020204" pitchFamily="34" charset="0"/>
              <a:buNone/>
            </a:pPr>
            <a:r>
              <a:rPr lang="en-GB" sz="1600" b="1" dirty="0">
                <a:solidFill>
                  <a:schemeClr val="bg1"/>
                </a:solidFill>
              </a:rPr>
              <a:t>Conflict</a:t>
            </a:r>
            <a:endParaRPr lang="en-US" sz="1600" b="1" dirty="0">
              <a:solidFill>
                <a:schemeClr val="bg1"/>
              </a:solidFill>
            </a:endParaRPr>
          </a:p>
          <a:p>
            <a:pPr marL="0" indent="0">
              <a:buFont typeface="Arial" panose="020B0604020202020204" pitchFamily="34" charset="0"/>
              <a:buNone/>
            </a:pPr>
            <a:r>
              <a:rPr lang="en-GB" sz="1600" b="1" dirty="0">
                <a:solidFill>
                  <a:schemeClr val="bg1"/>
                </a:solidFill>
              </a:rPr>
              <a:t>Own strengths and self-esteem</a:t>
            </a:r>
          </a:p>
          <a:p>
            <a:pPr marL="0" indent="0">
              <a:buFont typeface="Arial" panose="020B0604020202020204" pitchFamily="34" charset="0"/>
              <a:buNone/>
            </a:pPr>
            <a:r>
              <a:rPr lang="en-GB" sz="1600" b="1" dirty="0">
                <a:solidFill>
                  <a:schemeClr val="bg1"/>
                </a:solidFill>
              </a:rPr>
              <a:t>Cyber safety and social networking</a:t>
            </a:r>
          </a:p>
          <a:p>
            <a:pPr marL="0" indent="0">
              <a:buFont typeface="Arial" panose="020B0604020202020204" pitchFamily="34" charset="0"/>
              <a:buNone/>
            </a:pPr>
            <a:r>
              <a:rPr lang="en-GB" sz="1600" b="1" dirty="0">
                <a:solidFill>
                  <a:schemeClr val="bg1"/>
                </a:solidFill>
              </a:rPr>
              <a:t>Roles and responsibilities in families</a:t>
            </a:r>
          </a:p>
          <a:p>
            <a:pPr marL="0" indent="0">
              <a:buFont typeface="Arial" panose="020B0604020202020204" pitchFamily="34" charset="0"/>
              <a:buNone/>
            </a:pPr>
            <a:r>
              <a:rPr lang="en-GB" sz="1600" b="1" dirty="0">
                <a:solidFill>
                  <a:schemeClr val="bg1"/>
                </a:solidFill>
              </a:rPr>
              <a:t>Stereotypes</a:t>
            </a:r>
          </a:p>
          <a:p>
            <a:pPr marL="0" indent="0">
              <a:buFont typeface="Arial" panose="020B0604020202020204" pitchFamily="34" charset="0"/>
              <a:buNone/>
            </a:pPr>
            <a:r>
              <a:rPr lang="en-GB" sz="1600" b="1" dirty="0">
                <a:solidFill>
                  <a:schemeClr val="bg1"/>
                </a:solidFill>
              </a:rPr>
              <a:t>Communities</a:t>
            </a:r>
          </a:p>
        </p:txBody>
      </p:sp>
      <p:sp>
        <p:nvSpPr>
          <p:cNvPr id="13" name="Text Placeholder 6">
            <a:extLst>
              <a:ext uri="{FF2B5EF4-FFF2-40B4-BE49-F238E27FC236}">
                <a16:creationId xmlns:a16="http://schemas.microsoft.com/office/drawing/2014/main" id="{E568B97B-2756-6247-834A-FFDA79A1FFA9}"/>
              </a:ext>
            </a:extLst>
          </p:cNvPr>
          <p:cNvSpPr txBox="1">
            <a:spLocks/>
          </p:cNvSpPr>
          <p:nvPr/>
        </p:nvSpPr>
        <p:spPr>
          <a:xfrm>
            <a:off x="6892534" y="1023586"/>
            <a:ext cx="4517588" cy="35392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dirty="0">
                <a:solidFill>
                  <a:schemeClr val="bg1"/>
                </a:solidFill>
              </a:rPr>
              <a:t>Changing Me</a:t>
            </a:r>
          </a:p>
        </p:txBody>
      </p:sp>
      <p:sp>
        <p:nvSpPr>
          <p:cNvPr id="14" name="Content Placeholder 7">
            <a:extLst>
              <a:ext uri="{FF2B5EF4-FFF2-40B4-BE49-F238E27FC236}">
                <a16:creationId xmlns:a16="http://schemas.microsoft.com/office/drawing/2014/main" id="{09066512-9DC9-A34F-9A04-F2558D07BCBC}"/>
              </a:ext>
            </a:extLst>
          </p:cNvPr>
          <p:cNvSpPr txBox="1">
            <a:spLocks/>
          </p:cNvSpPr>
          <p:nvPr/>
        </p:nvSpPr>
        <p:spPr>
          <a:xfrm>
            <a:off x="6892534" y="1796528"/>
            <a:ext cx="4517588" cy="486695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defRPr/>
            </a:pPr>
            <a:r>
              <a:rPr lang="en-GB" sz="1600" b="1" dirty="0">
                <a:solidFill>
                  <a:schemeClr val="bg1"/>
                </a:solidFill>
              </a:rPr>
              <a:t>* Life cycles</a:t>
            </a:r>
          </a:p>
          <a:p>
            <a:pPr marL="0" indent="0">
              <a:buFont typeface="Arial" panose="020B0604020202020204" pitchFamily="34" charset="0"/>
              <a:buNone/>
              <a:defRPr/>
            </a:pPr>
            <a:r>
              <a:rPr lang="en-GB" b="1" dirty="0">
                <a:solidFill>
                  <a:schemeClr val="bg1"/>
                </a:solidFill>
              </a:rPr>
              <a:t>* How babies are made </a:t>
            </a:r>
          </a:p>
          <a:p>
            <a:pPr marL="0" indent="0">
              <a:buFont typeface="Arial" panose="020B0604020202020204" pitchFamily="34" charset="0"/>
              <a:buNone/>
              <a:defRPr/>
            </a:pPr>
            <a:r>
              <a:rPr lang="en-GB" sz="1600" b="1" dirty="0">
                <a:solidFill>
                  <a:schemeClr val="bg1"/>
                </a:solidFill>
              </a:rPr>
              <a:t>* My changing body</a:t>
            </a:r>
          </a:p>
          <a:p>
            <a:pPr marL="0" indent="0">
              <a:buFont typeface="Arial" panose="020B0604020202020204" pitchFamily="34" charset="0"/>
              <a:buNone/>
              <a:defRPr/>
            </a:pPr>
            <a:r>
              <a:rPr lang="en-GB" sz="2400" b="1" dirty="0">
                <a:solidFill>
                  <a:schemeClr val="bg1"/>
                </a:solidFill>
              </a:rPr>
              <a:t>* Puberty</a:t>
            </a:r>
          </a:p>
          <a:p>
            <a:pPr marL="0" indent="0">
              <a:buFont typeface="Arial" panose="020B0604020202020204" pitchFamily="34" charset="0"/>
              <a:buNone/>
              <a:defRPr/>
            </a:pPr>
            <a:r>
              <a:rPr lang="en-GB" sz="1600" b="1" dirty="0">
                <a:solidFill>
                  <a:schemeClr val="bg1"/>
                </a:solidFill>
              </a:rPr>
              <a:t>Growing from young to old / Becoming a teenager</a:t>
            </a:r>
          </a:p>
          <a:p>
            <a:pPr marL="0" indent="0">
              <a:buFont typeface="Arial" panose="020B0604020202020204" pitchFamily="34" charset="0"/>
              <a:buNone/>
              <a:defRPr/>
            </a:pPr>
            <a:r>
              <a:rPr lang="en-GB" sz="1600" b="1" dirty="0">
                <a:solidFill>
                  <a:schemeClr val="bg1"/>
                </a:solidFill>
              </a:rPr>
              <a:t>Assertiveness</a:t>
            </a:r>
          </a:p>
          <a:p>
            <a:pPr marL="0" indent="0">
              <a:buFont typeface="Arial" panose="020B0604020202020204" pitchFamily="34" charset="0"/>
              <a:buNone/>
              <a:defRPr/>
            </a:pPr>
            <a:r>
              <a:rPr lang="en-GB" sz="1600" b="1" dirty="0">
                <a:solidFill>
                  <a:schemeClr val="bg1"/>
                </a:solidFill>
              </a:rPr>
              <a:t>Self-respect</a:t>
            </a:r>
          </a:p>
          <a:p>
            <a:pPr marL="0" indent="0">
              <a:buFont typeface="Arial" panose="020B0604020202020204" pitchFamily="34" charset="0"/>
              <a:buNone/>
              <a:defRPr/>
            </a:pPr>
            <a:r>
              <a:rPr lang="en-GB" sz="1600" b="1" dirty="0">
                <a:solidFill>
                  <a:schemeClr val="bg1"/>
                </a:solidFill>
              </a:rPr>
              <a:t>Safeguarding</a:t>
            </a:r>
          </a:p>
          <a:p>
            <a:pPr marL="0" indent="0">
              <a:buFont typeface="Arial" panose="020B0604020202020204" pitchFamily="34" charset="0"/>
              <a:buNone/>
            </a:pPr>
            <a:r>
              <a:rPr lang="en-GB" altLang="en-US" sz="1600" b="1" dirty="0">
                <a:solidFill>
                  <a:schemeClr val="bg1"/>
                </a:solidFill>
              </a:rPr>
              <a:t>Family stereotypes</a:t>
            </a:r>
          </a:p>
          <a:p>
            <a:pPr marL="0" indent="0">
              <a:buFont typeface="Arial" panose="020B0604020202020204" pitchFamily="34" charset="0"/>
              <a:buNone/>
            </a:pPr>
            <a:r>
              <a:rPr lang="en-GB" altLang="en-US" sz="1600" b="1" dirty="0">
                <a:solidFill>
                  <a:schemeClr val="bg1"/>
                </a:solidFill>
              </a:rPr>
              <a:t>Self and body image</a:t>
            </a:r>
          </a:p>
          <a:p>
            <a:pPr marL="0" indent="0">
              <a:buFont typeface="Arial" panose="020B0604020202020204" pitchFamily="34" charset="0"/>
              <a:buNone/>
            </a:pPr>
            <a:r>
              <a:rPr lang="en-GB" altLang="en-US" sz="1600" b="1" dirty="0">
                <a:solidFill>
                  <a:schemeClr val="bg1"/>
                </a:solidFill>
              </a:rPr>
              <a:t>Attraction</a:t>
            </a:r>
          </a:p>
          <a:p>
            <a:pPr marL="0" indent="0">
              <a:buFont typeface="Arial" panose="020B0604020202020204" pitchFamily="34" charset="0"/>
              <a:buNone/>
            </a:pPr>
            <a:r>
              <a:rPr lang="en-GB" altLang="en-US" sz="1600" b="1" dirty="0">
                <a:solidFill>
                  <a:schemeClr val="bg1"/>
                </a:solidFill>
              </a:rPr>
              <a:t>Change / Accepting change</a:t>
            </a:r>
          </a:p>
          <a:p>
            <a:pPr marL="0" indent="0">
              <a:buFont typeface="Arial" panose="020B0604020202020204" pitchFamily="34" charset="0"/>
              <a:buNone/>
            </a:pPr>
            <a:r>
              <a:rPr lang="en-GB" altLang="en-US" sz="1600" b="1" dirty="0">
                <a:solidFill>
                  <a:schemeClr val="bg1"/>
                </a:solidFill>
              </a:rPr>
              <a:t>Looking ahead / Moving/transition to secondary</a:t>
            </a:r>
          </a:p>
        </p:txBody>
      </p:sp>
      <p:pic>
        <p:nvPicPr>
          <p:cNvPr id="15" name="Graphic 14" descr="Puzzle">
            <a:extLst>
              <a:ext uri="{FF2B5EF4-FFF2-40B4-BE49-F238E27FC236}">
                <a16:creationId xmlns:a16="http://schemas.microsoft.com/office/drawing/2014/main" id="{CC38C22A-8A53-1443-8723-0D1F64021B17}"/>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5649092" y="896111"/>
            <a:ext cx="1243442" cy="1243442"/>
          </a:xfrm>
          <a:prstGeom prst="rect">
            <a:avLst/>
          </a:prstGeom>
          <a:scene3d>
            <a:camera prst="orthographicFront">
              <a:rot lat="0" lon="0" rev="0"/>
            </a:camera>
            <a:lightRig rig="threePt" dir="t"/>
          </a:scene3d>
        </p:spPr>
      </p:pic>
      <p:sp>
        <p:nvSpPr>
          <p:cNvPr id="16" name="Title 1">
            <a:extLst>
              <a:ext uri="{FF2B5EF4-FFF2-40B4-BE49-F238E27FC236}">
                <a16:creationId xmlns:a16="http://schemas.microsoft.com/office/drawing/2014/main" id="{F84E617C-FF9F-014E-B1EB-96882FC20178}"/>
              </a:ext>
            </a:extLst>
          </p:cNvPr>
          <p:cNvSpPr txBox="1">
            <a:spLocks/>
          </p:cNvSpPr>
          <p:nvPr/>
        </p:nvSpPr>
        <p:spPr>
          <a:xfrm>
            <a:off x="1" y="194520"/>
            <a:ext cx="12253730" cy="66966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dirty="0">
                <a:solidFill>
                  <a:schemeClr val="bg1"/>
                </a:solidFill>
                <a:latin typeface="Century Gothic" panose="020B0502020202020204" pitchFamily="34" charset="0"/>
              </a:rPr>
              <a:t>Relationships, Puberty and Reproduction in Jigsaw 3-11</a:t>
            </a:r>
          </a:p>
        </p:txBody>
      </p:sp>
    </p:spTree>
    <p:extLst>
      <p:ext uri="{BB962C8B-B14F-4D97-AF65-F5344CB8AC3E}">
        <p14:creationId xmlns:p14="http://schemas.microsoft.com/office/powerpoint/2010/main" val="34085792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12">
                                            <p:txEl>
                                              <p:pRg st="1" end="1"/>
                                            </p:txEl>
                                          </p:spTgt>
                                        </p:tgtEl>
                                        <p:attrNameLst>
                                          <p:attrName>style.visibility</p:attrName>
                                        </p:attrNameLst>
                                      </p:cBhvr>
                                      <p:to>
                                        <p:strVal val="visible"/>
                                      </p:to>
                                    </p:set>
                                    <p:animEffect transition="in" filter="fade">
                                      <p:cBhvr>
                                        <p:cTn id="10" dur="500"/>
                                        <p:tgtEl>
                                          <p:spTgt spid="12">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12">
                                            <p:txEl>
                                              <p:pRg st="2" end="2"/>
                                            </p:txEl>
                                          </p:spTgt>
                                        </p:tgtEl>
                                        <p:attrNameLst>
                                          <p:attrName>style.visibility</p:attrName>
                                        </p:attrNameLst>
                                      </p:cBhvr>
                                      <p:to>
                                        <p:strVal val="visible"/>
                                      </p:to>
                                    </p:set>
                                    <p:animEffect transition="in" filter="fade">
                                      <p:cBhvr>
                                        <p:cTn id="13" dur="500"/>
                                        <p:tgtEl>
                                          <p:spTgt spid="12">
                                            <p:txEl>
                                              <p:pRg st="2" end="2"/>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12">
                                            <p:txEl>
                                              <p:pRg st="3" end="3"/>
                                            </p:txEl>
                                          </p:spTgt>
                                        </p:tgtEl>
                                        <p:attrNameLst>
                                          <p:attrName>style.visibility</p:attrName>
                                        </p:attrNameLst>
                                      </p:cBhvr>
                                      <p:to>
                                        <p:strVal val="visible"/>
                                      </p:to>
                                    </p:set>
                                    <p:animEffect transition="in" filter="fade">
                                      <p:cBhvr>
                                        <p:cTn id="16" dur="500"/>
                                        <p:tgtEl>
                                          <p:spTgt spid="12">
                                            <p:txEl>
                                              <p:pRg st="3" end="3"/>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12">
                                            <p:txEl>
                                              <p:pRg st="4" end="4"/>
                                            </p:txEl>
                                          </p:spTgt>
                                        </p:tgtEl>
                                        <p:attrNameLst>
                                          <p:attrName>style.visibility</p:attrName>
                                        </p:attrNameLst>
                                      </p:cBhvr>
                                      <p:to>
                                        <p:strVal val="visible"/>
                                      </p:to>
                                    </p:set>
                                    <p:animEffect transition="in" filter="fade">
                                      <p:cBhvr>
                                        <p:cTn id="19" dur="500"/>
                                        <p:tgtEl>
                                          <p:spTgt spid="12">
                                            <p:txEl>
                                              <p:pRg st="4" end="4"/>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12">
                                            <p:txEl>
                                              <p:pRg st="5" end="5"/>
                                            </p:txEl>
                                          </p:spTgt>
                                        </p:tgtEl>
                                        <p:attrNameLst>
                                          <p:attrName>style.visibility</p:attrName>
                                        </p:attrNameLst>
                                      </p:cBhvr>
                                      <p:to>
                                        <p:strVal val="visible"/>
                                      </p:to>
                                    </p:set>
                                    <p:animEffect transition="in" filter="fade">
                                      <p:cBhvr>
                                        <p:cTn id="22" dur="500"/>
                                        <p:tgtEl>
                                          <p:spTgt spid="12">
                                            <p:txEl>
                                              <p:pRg st="5" end="5"/>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12">
                                            <p:txEl>
                                              <p:pRg st="6" end="6"/>
                                            </p:txEl>
                                          </p:spTgt>
                                        </p:tgtEl>
                                        <p:attrNameLst>
                                          <p:attrName>style.visibility</p:attrName>
                                        </p:attrNameLst>
                                      </p:cBhvr>
                                      <p:to>
                                        <p:strVal val="visible"/>
                                      </p:to>
                                    </p:set>
                                    <p:animEffect transition="in" filter="fade">
                                      <p:cBhvr>
                                        <p:cTn id="25" dur="500"/>
                                        <p:tgtEl>
                                          <p:spTgt spid="12">
                                            <p:txEl>
                                              <p:pRg st="6" end="6"/>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12">
                                            <p:txEl>
                                              <p:pRg st="7" end="7"/>
                                            </p:txEl>
                                          </p:spTgt>
                                        </p:tgtEl>
                                        <p:attrNameLst>
                                          <p:attrName>style.visibility</p:attrName>
                                        </p:attrNameLst>
                                      </p:cBhvr>
                                      <p:to>
                                        <p:strVal val="visible"/>
                                      </p:to>
                                    </p:set>
                                    <p:animEffect transition="in" filter="fade">
                                      <p:cBhvr>
                                        <p:cTn id="28" dur="500"/>
                                        <p:tgtEl>
                                          <p:spTgt spid="12">
                                            <p:txEl>
                                              <p:pRg st="7" end="7"/>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12">
                                            <p:txEl>
                                              <p:pRg st="8" end="8"/>
                                            </p:txEl>
                                          </p:spTgt>
                                        </p:tgtEl>
                                        <p:attrNameLst>
                                          <p:attrName>style.visibility</p:attrName>
                                        </p:attrNameLst>
                                      </p:cBhvr>
                                      <p:to>
                                        <p:strVal val="visible"/>
                                      </p:to>
                                    </p:set>
                                    <p:animEffect transition="in" filter="fade">
                                      <p:cBhvr>
                                        <p:cTn id="31" dur="500"/>
                                        <p:tgtEl>
                                          <p:spTgt spid="12">
                                            <p:txEl>
                                              <p:pRg st="8" end="8"/>
                                            </p:txEl>
                                          </p:spTgt>
                                        </p:tgtEl>
                                      </p:cBhvr>
                                    </p:animEffect>
                                  </p:childTnLst>
                                </p:cTn>
                              </p:par>
                              <p:par>
                                <p:cTn id="32" presetID="10" presetClass="entr" presetSubtype="0" fill="hold" nodeType="withEffect">
                                  <p:stCondLst>
                                    <p:cond delay="0"/>
                                  </p:stCondLst>
                                  <p:childTnLst>
                                    <p:set>
                                      <p:cBhvr>
                                        <p:cTn id="33" dur="1" fill="hold">
                                          <p:stCondLst>
                                            <p:cond delay="0"/>
                                          </p:stCondLst>
                                        </p:cTn>
                                        <p:tgtEl>
                                          <p:spTgt spid="12">
                                            <p:txEl>
                                              <p:pRg st="9" end="9"/>
                                            </p:txEl>
                                          </p:spTgt>
                                        </p:tgtEl>
                                        <p:attrNameLst>
                                          <p:attrName>style.visibility</p:attrName>
                                        </p:attrNameLst>
                                      </p:cBhvr>
                                      <p:to>
                                        <p:strVal val="visible"/>
                                      </p:to>
                                    </p:set>
                                    <p:animEffect transition="in" filter="fade">
                                      <p:cBhvr>
                                        <p:cTn id="34" dur="500"/>
                                        <p:tgtEl>
                                          <p:spTgt spid="12">
                                            <p:txEl>
                                              <p:pRg st="9" end="9"/>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12">
                                            <p:txEl>
                                              <p:pRg st="10" end="10"/>
                                            </p:txEl>
                                          </p:spTgt>
                                        </p:tgtEl>
                                        <p:attrNameLst>
                                          <p:attrName>style.visibility</p:attrName>
                                        </p:attrNameLst>
                                      </p:cBhvr>
                                      <p:to>
                                        <p:strVal val="visible"/>
                                      </p:to>
                                    </p:set>
                                    <p:animEffect transition="in" filter="fade">
                                      <p:cBhvr>
                                        <p:cTn id="37" dur="500"/>
                                        <p:tgtEl>
                                          <p:spTgt spid="12">
                                            <p:txEl>
                                              <p:pRg st="10" end="10"/>
                                            </p:txEl>
                                          </p:spTgt>
                                        </p:tgtEl>
                                      </p:cBhvr>
                                    </p:animEffect>
                                  </p:childTnLst>
                                </p:cTn>
                              </p:par>
                              <p:par>
                                <p:cTn id="38" presetID="10" presetClass="entr" presetSubtype="0" fill="hold" nodeType="withEffect">
                                  <p:stCondLst>
                                    <p:cond delay="0"/>
                                  </p:stCondLst>
                                  <p:childTnLst>
                                    <p:set>
                                      <p:cBhvr>
                                        <p:cTn id="39" dur="1" fill="hold">
                                          <p:stCondLst>
                                            <p:cond delay="0"/>
                                          </p:stCondLst>
                                        </p:cTn>
                                        <p:tgtEl>
                                          <p:spTgt spid="12">
                                            <p:txEl>
                                              <p:pRg st="11" end="11"/>
                                            </p:txEl>
                                          </p:spTgt>
                                        </p:tgtEl>
                                        <p:attrNameLst>
                                          <p:attrName>style.visibility</p:attrName>
                                        </p:attrNameLst>
                                      </p:cBhvr>
                                      <p:to>
                                        <p:strVal val="visible"/>
                                      </p:to>
                                    </p:set>
                                    <p:animEffect transition="in" filter="fade">
                                      <p:cBhvr>
                                        <p:cTn id="40" dur="500"/>
                                        <p:tgtEl>
                                          <p:spTgt spid="12">
                                            <p:txEl>
                                              <p:pRg st="11" end="11"/>
                                            </p:txEl>
                                          </p:spTgt>
                                        </p:tgtEl>
                                      </p:cBhvr>
                                    </p:animEffect>
                                  </p:childTnLst>
                                </p:cTn>
                              </p:par>
                              <p:par>
                                <p:cTn id="41" presetID="10" presetClass="entr" presetSubtype="0" fill="hold" nodeType="withEffect">
                                  <p:stCondLst>
                                    <p:cond delay="0"/>
                                  </p:stCondLst>
                                  <p:childTnLst>
                                    <p:set>
                                      <p:cBhvr>
                                        <p:cTn id="42" dur="1" fill="hold">
                                          <p:stCondLst>
                                            <p:cond delay="0"/>
                                          </p:stCondLst>
                                        </p:cTn>
                                        <p:tgtEl>
                                          <p:spTgt spid="12">
                                            <p:txEl>
                                              <p:pRg st="12" end="12"/>
                                            </p:txEl>
                                          </p:spTgt>
                                        </p:tgtEl>
                                        <p:attrNameLst>
                                          <p:attrName>style.visibility</p:attrName>
                                        </p:attrNameLst>
                                      </p:cBhvr>
                                      <p:to>
                                        <p:strVal val="visible"/>
                                      </p:to>
                                    </p:set>
                                    <p:animEffect transition="in" filter="fade">
                                      <p:cBhvr>
                                        <p:cTn id="43" dur="500"/>
                                        <p:tgtEl>
                                          <p:spTgt spid="12">
                                            <p:txEl>
                                              <p:pRg st="12" end="12"/>
                                            </p:txEl>
                                          </p:spTgt>
                                        </p:tgtEl>
                                      </p:cBhvr>
                                    </p:animEffect>
                                  </p:childTnLst>
                                </p:cTn>
                              </p:par>
                              <p:par>
                                <p:cTn id="44" presetID="10" presetClass="entr" presetSubtype="0" fill="hold" nodeType="withEffect">
                                  <p:stCondLst>
                                    <p:cond delay="0"/>
                                  </p:stCondLst>
                                  <p:childTnLst>
                                    <p:set>
                                      <p:cBhvr>
                                        <p:cTn id="45" dur="1" fill="hold">
                                          <p:stCondLst>
                                            <p:cond delay="0"/>
                                          </p:stCondLst>
                                        </p:cTn>
                                        <p:tgtEl>
                                          <p:spTgt spid="12">
                                            <p:txEl>
                                              <p:pRg st="13" end="13"/>
                                            </p:txEl>
                                          </p:spTgt>
                                        </p:tgtEl>
                                        <p:attrNameLst>
                                          <p:attrName>style.visibility</p:attrName>
                                        </p:attrNameLst>
                                      </p:cBhvr>
                                      <p:to>
                                        <p:strVal val="visible"/>
                                      </p:to>
                                    </p:set>
                                    <p:animEffect transition="in" filter="fade">
                                      <p:cBhvr>
                                        <p:cTn id="46" dur="500"/>
                                        <p:tgtEl>
                                          <p:spTgt spid="12">
                                            <p:txEl>
                                              <p:pRg st="13" end="13"/>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nodeType="clickEffect">
                                  <p:stCondLst>
                                    <p:cond delay="0"/>
                                  </p:stCondLst>
                                  <p:childTnLst>
                                    <p:set>
                                      <p:cBhvr>
                                        <p:cTn id="50" dur="1" fill="hold">
                                          <p:stCondLst>
                                            <p:cond delay="0"/>
                                          </p:stCondLst>
                                        </p:cTn>
                                        <p:tgtEl>
                                          <p:spTgt spid="14">
                                            <p:txEl>
                                              <p:pRg st="0" end="0"/>
                                            </p:txEl>
                                          </p:spTgt>
                                        </p:tgtEl>
                                        <p:attrNameLst>
                                          <p:attrName>style.visibility</p:attrName>
                                        </p:attrNameLst>
                                      </p:cBhvr>
                                      <p:to>
                                        <p:strVal val="visible"/>
                                      </p:to>
                                    </p:set>
                                    <p:animEffect transition="in" filter="fade">
                                      <p:cBhvr>
                                        <p:cTn id="51" dur="500"/>
                                        <p:tgtEl>
                                          <p:spTgt spid="14">
                                            <p:txEl>
                                              <p:pRg st="0" end="0"/>
                                            </p:txEl>
                                          </p:spTgt>
                                        </p:tgtEl>
                                      </p:cBhvr>
                                    </p:animEffect>
                                  </p:childTnLst>
                                </p:cTn>
                              </p:par>
                              <p:par>
                                <p:cTn id="52" presetID="10" presetClass="entr" presetSubtype="0" fill="hold" nodeType="withEffect">
                                  <p:stCondLst>
                                    <p:cond delay="0"/>
                                  </p:stCondLst>
                                  <p:childTnLst>
                                    <p:set>
                                      <p:cBhvr>
                                        <p:cTn id="53" dur="1" fill="hold">
                                          <p:stCondLst>
                                            <p:cond delay="0"/>
                                          </p:stCondLst>
                                        </p:cTn>
                                        <p:tgtEl>
                                          <p:spTgt spid="14">
                                            <p:txEl>
                                              <p:pRg st="1" end="1"/>
                                            </p:txEl>
                                          </p:spTgt>
                                        </p:tgtEl>
                                        <p:attrNameLst>
                                          <p:attrName>style.visibility</p:attrName>
                                        </p:attrNameLst>
                                      </p:cBhvr>
                                      <p:to>
                                        <p:strVal val="visible"/>
                                      </p:to>
                                    </p:set>
                                    <p:animEffect transition="in" filter="fade">
                                      <p:cBhvr>
                                        <p:cTn id="54" dur="500"/>
                                        <p:tgtEl>
                                          <p:spTgt spid="14">
                                            <p:txEl>
                                              <p:pRg st="1" end="1"/>
                                            </p:txEl>
                                          </p:spTgt>
                                        </p:tgtEl>
                                      </p:cBhvr>
                                    </p:animEffect>
                                  </p:childTnLst>
                                </p:cTn>
                              </p:par>
                              <p:par>
                                <p:cTn id="55" presetID="10" presetClass="entr" presetSubtype="0" fill="hold" nodeType="withEffect">
                                  <p:stCondLst>
                                    <p:cond delay="0"/>
                                  </p:stCondLst>
                                  <p:childTnLst>
                                    <p:set>
                                      <p:cBhvr>
                                        <p:cTn id="56" dur="1" fill="hold">
                                          <p:stCondLst>
                                            <p:cond delay="0"/>
                                          </p:stCondLst>
                                        </p:cTn>
                                        <p:tgtEl>
                                          <p:spTgt spid="14">
                                            <p:txEl>
                                              <p:pRg st="2" end="2"/>
                                            </p:txEl>
                                          </p:spTgt>
                                        </p:tgtEl>
                                        <p:attrNameLst>
                                          <p:attrName>style.visibility</p:attrName>
                                        </p:attrNameLst>
                                      </p:cBhvr>
                                      <p:to>
                                        <p:strVal val="visible"/>
                                      </p:to>
                                    </p:set>
                                    <p:animEffect transition="in" filter="fade">
                                      <p:cBhvr>
                                        <p:cTn id="57" dur="500"/>
                                        <p:tgtEl>
                                          <p:spTgt spid="14">
                                            <p:txEl>
                                              <p:pRg st="2" end="2"/>
                                            </p:txEl>
                                          </p:spTgt>
                                        </p:tgtEl>
                                      </p:cBhvr>
                                    </p:animEffect>
                                  </p:childTnLst>
                                </p:cTn>
                              </p:par>
                              <p:par>
                                <p:cTn id="58" presetID="10" presetClass="entr" presetSubtype="0" fill="hold" nodeType="withEffect">
                                  <p:stCondLst>
                                    <p:cond delay="0"/>
                                  </p:stCondLst>
                                  <p:childTnLst>
                                    <p:set>
                                      <p:cBhvr>
                                        <p:cTn id="59" dur="1" fill="hold">
                                          <p:stCondLst>
                                            <p:cond delay="0"/>
                                          </p:stCondLst>
                                        </p:cTn>
                                        <p:tgtEl>
                                          <p:spTgt spid="14">
                                            <p:txEl>
                                              <p:pRg st="3" end="3"/>
                                            </p:txEl>
                                          </p:spTgt>
                                        </p:tgtEl>
                                        <p:attrNameLst>
                                          <p:attrName>style.visibility</p:attrName>
                                        </p:attrNameLst>
                                      </p:cBhvr>
                                      <p:to>
                                        <p:strVal val="visible"/>
                                      </p:to>
                                    </p:set>
                                    <p:animEffect transition="in" filter="fade">
                                      <p:cBhvr>
                                        <p:cTn id="60" dur="500"/>
                                        <p:tgtEl>
                                          <p:spTgt spid="14">
                                            <p:txEl>
                                              <p:pRg st="3" end="3"/>
                                            </p:txEl>
                                          </p:spTgt>
                                        </p:tgtEl>
                                      </p:cBhvr>
                                    </p:animEffect>
                                  </p:childTnLst>
                                </p:cTn>
                              </p:par>
                              <p:par>
                                <p:cTn id="61" presetID="10" presetClass="entr" presetSubtype="0" fill="hold" nodeType="withEffect">
                                  <p:stCondLst>
                                    <p:cond delay="0"/>
                                  </p:stCondLst>
                                  <p:childTnLst>
                                    <p:set>
                                      <p:cBhvr>
                                        <p:cTn id="62" dur="1" fill="hold">
                                          <p:stCondLst>
                                            <p:cond delay="0"/>
                                          </p:stCondLst>
                                        </p:cTn>
                                        <p:tgtEl>
                                          <p:spTgt spid="14">
                                            <p:txEl>
                                              <p:pRg st="4" end="4"/>
                                            </p:txEl>
                                          </p:spTgt>
                                        </p:tgtEl>
                                        <p:attrNameLst>
                                          <p:attrName>style.visibility</p:attrName>
                                        </p:attrNameLst>
                                      </p:cBhvr>
                                      <p:to>
                                        <p:strVal val="visible"/>
                                      </p:to>
                                    </p:set>
                                    <p:animEffect transition="in" filter="fade">
                                      <p:cBhvr>
                                        <p:cTn id="63" dur="500"/>
                                        <p:tgtEl>
                                          <p:spTgt spid="14">
                                            <p:txEl>
                                              <p:pRg st="4" end="4"/>
                                            </p:txEl>
                                          </p:spTgt>
                                        </p:tgtEl>
                                      </p:cBhvr>
                                    </p:animEffect>
                                  </p:childTnLst>
                                </p:cTn>
                              </p:par>
                              <p:par>
                                <p:cTn id="64" presetID="10" presetClass="entr" presetSubtype="0" fill="hold" nodeType="withEffect">
                                  <p:stCondLst>
                                    <p:cond delay="0"/>
                                  </p:stCondLst>
                                  <p:childTnLst>
                                    <p:set>
                                      <p:cBhvr>
                                        <p:cTn id="65" dur="1" fill="hold">
                                          <p:stCondLst>
                                            <p:cond delay="0"/>
                                          </p:stCondLst>
                                        </p:cTn>
                                        <p:tgtEl>
                                          <p:spTgt spid="14">
                                            <p:txEl>
                                              <p:pRg st="5" end="5"/>
                                            </p:txEl>
                                          </p:spTgt>
                                        </p:tgtEl>
                                        <p:attrNameLst>
                                          <p:attrName>style.visibility</p:attrName>
                                        </p:attrNameLst>
                                      </p:cBhvr>
                                      <p:to>
                                        <p:strVal val="visible"/>
                                      </p:to>
                                    </p:set>
                                    <p:animEffect transition="in" filter="fade">
                                      <p:cBhvr>
                                        <p:cTn id="66" dur="500"/>
                                        <p:tgtEl>
                                          <p:spTgt spid="14">
                                            <p:txEl>
                                              <p:pRg st="5" end="5"/>
                                            </p:txEl>
                                          </p:spTgt>
                                        </p:tgtEl>
                                      </p:cBhvr>
                                    </p:animEffect>
                                  </p:childTnLst>
                                </p:cTn>
                              </p:par>
                              <p:par>
                                <p:cTn id="67" presetID="10" presetClass="entr" presetSubtype="0" fill="hold" nodeType="withEffect">
                                  <p:stCondLst>
                                    <p:cond delay="0"/>
                                  </p:stCondLst>
                                  <p:childTnLst>
                                    <p:set>
                                      <p:cBhvr>
                                        <p:cTn id="68" dur="1" fill="hold">
                                          <p:stCondLst>
                                            <p:cond delay="0"/>
                                          </p:stCondLst>
                                        </p:cTn>
                                        <p:tgtEl>
                                          <p:spTgt spid="14">
                                            <p:txEl>
                                              <p:pRg st="6" end="6"/>
                                            </p:txEl>
                                          </p:spTgt>
                                        </p:tgtEl>
                                        <p:attrNameLst>
                                          <p:attrName>style.visibility</p:attrName>
                                        </p:attrNameLst>
                                      </p:cBhvr>
                                      <p:to>
                                        <p:strVal val="visible"/>
                                      </p:to>
                                    </p:set>
                                    <p:animEffect transition="in" filter="fade">
                                      <p:cBhvr>
                                        <p:cTn id="69" dur="500"/>
                                        <p:tgtEl>
                                          <p:spTgt spid="14">
                                            <p:txEl>
                                              <p:pRg st="6" end="6"/>
                                            </p:txEl>
                                          </p:spTgt>
                                        </p:tgtEl>
                                      </p:cBhvr>
                                    </p:animEffect>
                                  </p:childTnLst>
                                </p:cTn>
                              </p:par>
                              <p:par>
                                <p:cTn id="70" presetID="10" presetClass="entr" presetSubtype="0" fill="hold" nodeType="withEffect">
                                  <p:stCondLst>
                                    <p:cond delay="0"/>
                                  </p:stCondLst>
                                  <p:childTnLst>
                                    <p:set>
                                      <p:cBhvr>
                                        <p:cTn id="71" dur="1" fill="hold">
                                          <p:stCondLst>
                                            <p:cond delay="0"/>
                                          </p:stCondLst>
                                        </p:cTn>
                                        <p:tgtEl>
                                          <p:spTgt spid="14">
                                            <p:txEl>
                                              <p:pRg st="7" end="7"/>
                                            </p:txEl>
                                          </p:spTgt>
                                        </p:tgtEl>
                                        <p:attrNameLst>
                                          <p:attrName>style.visibility</p:attrName>
                                        </p:attrNameLst>
                                      </p:cBhvr>
                                      <p:to>
                                        <p:strVal val="visible"/>
                                      </p:to>
                                    </p:set>
                                    <p:animEffect transition="in" filter="fade">
                                      <p:cBhvr>
                                        <p:cTn id="72" dur="500"/>
                                        <p:tgtEl>
                                          <p:spTgt spid="14">
                                            <p:txEl>
                                              <p:pRg st="7" end="7"/>
                                            </p:txEl>
                                          </p:spTgt>
                                        </p:tgtEl>
                                      </p:cBhvr>
                                    </p:animEffect>
                                  </p:childTnLst>
                                </p:cTn>
                              </p:par>
                              <p:par>
                                <p:cTn id="73" presetID="10" presetClass="entr" presetSubtype="0" fill="hold" nodeType="withEffect">
                                  <p:stCondLst>
                                    <p:cond delay="0"/>
                                  </p:stCondLst>
                                  <p:childTnLst>
                                    <p:set>
                                      <p:cBhvr>
                                        <p:cTn id="74" dur="1" fill="hold">
                                          <p:stCondLst>
                                            <p:cond delay="0"/>
                                          </p:stCondLst>
                                        </p:cTn>
                                        <p:tgtEl>
                                          <p:spTgt spid="14">
                                            <p:txEl>
                                              <p:pRg st="8" end="8"/>
                                            </p:txEl>
                                          </p:spTgt>
                                        </p:tgtEl>
                                        <p:attrNameLst>
                                          <p:attrName>style.visibility</p:attrName>
                                        </p:attrNameLst>
                                      </p:cBhvr>
                                      <p:to>
                                        <p:strVal val="visible"/>
                                      </p:to>
                                    </p:set>
                                    <p:animEffect transition="in" filter="fade">
                                      <p:cBhvr>
                                        <p:cTn id="75" dur="500"/>
                                        <p:tgtEl>
                                          <p:spTgt spid="14">
                                            <p:txEl>
                                              <p:pRg st="8" end="8"/>
                                            </p:txEl>
                                          </p:spTgt>
                                        </p:tgtEl>
                                      </p:cBhvr>
                                    </p:animEffect>
                                  </p:childTnLst>
                                </p:cTn>
                              </p:par>
                              <p:par>
                                <p:cTn id="76" presetID="10" presetClass="entr" presetSubtype="0" fill="hold" nodeType="withEffect">
                                  <p:stCondLst>
                                    <p:cond delay="0"/>
                                  </p:stCondLst>
                                  <p:childTnLst>
                                    <p:set>
                                      <p:cBhvr>
                                        <p:cTn id="77" dur="1" fill="hold">
                                          <p:stCondLst>
                                            <p:cond delay="0"/>
                                          </p:stCondLst>
                                        </p:cTn>
                                        <p:tgtEl>
                                          <p:spTgt spid="14">
                                            <p:txEl>
                                              <p:pRg st="9" end="9"/>
                                            </p:txEl>
                                          </p:spTgt>
                                        </p:tgtEl>
                                        <p:attrNameLst>
                                          <p:attrName>style.visibility</p:attrName>
                                        </p:attrNameLst>
                                      </p:cBhvr>
                                      <p:to>
                                        <p:strVal val="visible"/>
                                      </p:to>
                                    </p:set>
                                    <p:animEffect transition="in" filter="fade">
                                      <p:cBhvr>
                                        <p:cTn id="78" dur="500"/>
                                        <p:tgtEl>
                                          <p:spTgt spid="14">
                                            <p:txEl>
                                              <p:pRg st="9" end="9"/>
                                            </p:txEl>
                                          </p:spTgt>
                                        </p:tgtEl>
                                      </p:cBhvr>
                                    </p:animEffect>
                                  </p:childTnLst>
                                </p:cTn>
                              </p:par>
                              <p:par>
                                <p:cTn id="79" presetID="10" presetClass="entr" presetSubtype="0" fill="hold" nodeType="withEffect">
                                  <p:stCondLst>
                                    <p:cond delay="0"/>
                                  </p:stCondLst>
                                  <p:childTnLst>
                                    <p:set>
                                      <p:cBhvr>
                                        <p:cTn id="80" dur="1" fill="hold">
                                          <p:stCondLst>
                                            <p:cond delay="0"/>
                                          </p:stCondLst>
                                        </p:cTn>
                                        <p:tgtEl>
                                          <p:spTgt spid="14">
                                            <p:txEl>
                                              <p:pRg st="10" end="10"/>
                                            </p:txEl>
                                          </p:spTgt>
                                        </p:tgtEl>
                                        <p:attrNameLst>
                                          <p:attrName>style.visibility</p:attrName>
                                        </p:attrNameLst>
                                      </p:cBhvr>
                                      <p:to>
                                        <p:strVal val="visible"/>
                                      </p:to>
                                    </p:set>
                                    <p:animEffect transition="in" filter="fade">
                                      <p:cBhvr>
                                        <p:cTn id="81" dur="500"/>
                                        <p:tgtEl>
                                          <p:spTgt spid="14">
                                            <p:txEl>
                                              <p:pRg st="10" end="10"/>
                                            </p:txEl>
                                          </p:spTgt>
                                        </p:tgtEl>
                                      </p:cBhvr>
                                    </p:animEffect>
                                  </p:childTnLst>
                                </p:cTn>
                              </p:par>
                              <p:par>
                                <p:cTn id="82" presetID="10" presetClass="entr" presetSubtype="0" fill="hold" nodeType="withEffect">
                                  <p:stCondLst>
                                    <p:cond delay="0"/>
                                  </p:stCondLst>
                                  <p:childTnLst>
                                    <p:set>
                                      <p:cBhvr>
                                        <p:cTn id="83" dur="1" fill="hold">
                                          <p:stCondLst>
                                            <p:cond delay="0"/>
                                          </p:stCondLst>
                                        </p:cTn>
                                        <p:tgtEl>
                                          <p:spTgt spid="14">
                                            <p:txEl>
                                              <p:pRg st="11" end="11"/>
                                            </p:txEl>
                                          </p:spTgt>
                                        </p:tgtEl>
                                        <p:attrNameLst>
                                          <p:attrName>style.visibility</p:attrName>
                                        </p:attrNameLst>
                                      </p:cBhvr>
                                      <p:to>
                                        <p:strVal val="visible"/>
                                      </p:to>
                                    </p:set>
                                    <p:animEffect transition="in" filter="fade">
                                      <p:cBhvr>
                                        <p:cTn id="84" dur="500"/>
                                        <p:tgtEl>
                                          <p:spTgt spid="14">
                                            <p:txEl>
                                              <p:pRg st="11" end="11"/>
                                            </p:txEl>
                                          </p:spTgt>
                                        </p:tgtEl>
                                      </p:cBhvr>
                                    </p:animEffect>
                                  </p:childTnLst>
                                </p:cTn>
                              </p:par>
                              <p:par>
                                <p:cTn id="85" presetID="10" presetClass="entr" presetSubtype="0" fill="hold" nodeType="withEffect">
                                  <p:stCondLst>
                                    <p:cond delay="0"/>
                                  </p:stCondLst>
                                  <p:childTnLst>
                                    <p:set>
                                      <p:cBhvr>
                                        <p:cTn id="86" dur="1" fill="hold">
                                          <p:stCondLst>
                                            <p:cond delay="0"/>
                                          </p:stCondLst>
                                        </p:cTn>
                                        <p:tgtEl>
                                          <p:spTgt spid="14">
                                            <p:txEl>
                                              <p:pRg st="12" end="12"/>
                                            </p:txEl>
                                          </p:spTgt>
                                        </p:tgtEl>
                                        <p:attrNameLst>
                                          <p:attrName>style.visibility</p:attrName>
                                        </p:attrNameLst>
                                      </p:cBhvr>
                                      <p:to>
                                        <p:strVal val="visible"/>
                                      </p:to>
                                    </p:set>
                                    <p:animEffect transition="in" filter="fade">
                                      <p:cBhvr>
                                        <p:cTn id="87" dur="500"/>
                                        <p:tgtEl>
                                          <p:spTgt spid="14">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4" name="Content Placeholder 3"/>
          <p:cNvGraphicFramePr>
            <a:graphicFrameLocks/>
          </p:cNvGraphicFramePr>
          <p:nvPr>
            <p:extLst/>
          </p:nvPr>
        </p:nvGraphicFramePr>
        <p:xfrm>
          <a:off x="357809" y="453690"/>
          <a:ext cx="11568545" cy="5649913"/>
        </p:xfrm>
        <a:graphic>
          <a:graphicData uri="http://schemas.openxmlformats.org/drawingml/2006/table">
            <a:tbl>
              <a:tblPr firstRow="1" bandRow="1">
                <a:tableStyleId>{93296810-A885-4BE3-A3E7-6D5BEEA58F35}</a:tableStyleId>
              </a:tblPr>
              <a:tblGrid>
                <a:gridCol w="1012234">
                  <a:extLst>
                    <a:ext uri="{9D8B030D-6E8A-4147-A177-3AD203B41FA5}">
                      <a16:colId xmlns:a16="http://schemas.microsoft.com/office/drawing/2014/main" val="20000"/>
                    </a:ext>
                  </a:extLst>
                </a:gridCol>
                <a:gridCol w="3644041">
                  <a:extLst>
                    <a:ext uri="{9D8B030D-6E8A-4147-A177-3AD203B41FA5}">
                      <a16:colId xmlns:a16="http://schemas.microsoft.com/office/drawing/2014/main" val="20001"/>
                    </a:ext>
                  </a:extLst>
                </a:gridCol>
                <a:gridCol w="6912270">
                  <a:extLst>
                    <a:ext uri="{9D8B030D-6E8A-4147-A177-3AD203B41FA5}">
                      <a16:colId xmlns:a16="http://schemas.microsoft.com/office/drawing/2014/main" val="20002"/>
                    </a:ext>
                  </a:extLst>
                </a:gridCol>
              </a:tblGrid>
              <a:tr h="518189">
                <a:tc gridSpan="3">
                  <a:txBody>
                    <a:bodyPr/>
                    <a:lstStyle/>
                    <a:p>
                      <a:pPr algn="ctr"/>
                      <a:r>
                        <a:rPr lang="en-GB" sz="2800" baseline="0" dirty="0"/>
                        <a:t>Puberty and Human Reproduction</a:t>
                      </a:r>
                      <a:r>
                        <a:rPr lang="en-GB" sz="2800" dirty="0"/>
                        <a:t> in Jigsaw 3-11</a:t>
                      </a:r>
                      <a:endParaRPr lang="en-GB" sz="2800" b="1" dirty="0"/>
                    </a:p>
                  </a:txBody>
                  <a:tcPr marT="45723" marB="45723"/>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468026">
                <a:tc>
                  <a:txBody>
                    <a:bodyPr/>
                    <a:lstStyle/>
                    <a:p>
                      <a:pPr algn="l"/>
                      <a:r>
                        <a:rPr lang="en-GB" sz="1800" dirty="0"/>
                        <a:t>FS</a:t>
                      </a:r>
                      <a:endParaRPr lang="en-GB" sz="1800" b="1" dirty="0"/>
                    </a:p>
                  </a:txBody>
                  <a:tcPr marT="45723" marB="45723"/>
                </a:tc>
                <a:tc>
                  <a:txBody>
                    <a:bodyPr/>
                    <a:lstStyle/>
                    <a:p>
                      <a:pPr algn="l"/>
                      <a:r>
                        <a:rPr lang="en-GB" sz="1800" dirty="0"/>
                        <a:t>Growing Up</a:t>
                      </a:r>
                      <a:endParaRPr lang="en-GB" sz="1800" b="1" dirty="0"/>
                    </a:p>
                  </a:txBody>
                  <a:tcPr marT="45723" marB="45723"/>
                </a:tc>
                <a:tc>
                  <a:txBody>
                    <a:bodyPr/>
                    <a:lstStyle/>
                    <a:p>
                      <a:pPr algn="l">
                        <a:spcAft>
                          <a:spcPts val="600"/>
                        </a:spcAft>
                      </a:pPr>
                      <a:r>
                        <a:rPr lang="en-GB" sz="1800" dirty="0"/>
                        <a:t>How we have changed since we were babies</a:t>
                      </a:r>
                    </a:p>
                  </a:txBody>
                  <a:tcPr marT="45723" marB="45723"/>
                </a:tc>
                <a:extLst>
                  <a:ext uri="{0D108BD9-81ED-4DB2-BD59-A6C34878D82A}">
                    <a16:rowId xmlns:a16="http://schemas.microsoft.com/office/drawing/2014/main" val="10001"/>
                  </a:ext>
                </a:extLst>
              </a:tr>
              <a:tr h="914451">
                <a:tc>
                  <a:txBody>
                    <a:bodyPr/>
                    <a:lstStyle/>
                    <a:p>
                      <a:pPr algn="l"/>
                      <a:r>
                        <a:rPr lang="en-GB" sz="1800" dirty="0"/>
                        <a:t>Y1</a:t>
                      </a:r>
                      <a:endParaRPr lang="en-GB" sz="1800" b="1" dirty="0"/>
                    </a:p>
                  </a:txBody>
                  <a:tcPr marT="45723" marB="45723"/>
                </a:tc>
                <a:tc>
                  <a:txBody>
                    <a:bodyPr/>
                    <a:lstStyle/>
                    <a:p>
                      <a:pPr algn="l"/>
                      <a:r>
                        <a:rPr lang="en-GB" sz="1800" dirty="0"/>
                        <a:t>My changing body</a:t>
                      </a:r>
                      <a:endParaRPr lang="en-GB" sz="1800" b="1" dirty="0"/>
                    </a:p>
                  </a:txBody>
                  <a:tcPr marT="45723" marB="45723"/>
                </a:tc>
                <a:tc>
                  <a:txBody>
                    <a:bodyPr/>
                    <a:lstStyle/>
                    <a:p>
                      <a:pPr algn="l"/>
                      <a:r>
                        <a:rPr lang="en-GB" sz="1800" dirty="0"/>
                        <a:t>Understanding that growing and changing is natural and happens to everybody at different rates</a:t>
                      </a:r>
                    </a:p>
                  </a:txBody>
                  <a:tcPr marT="45723" marB="45723"/>
                </a:tc>
                <a:extLst>
                  <a:ext uri="{0D108BD9-81ED-4DB2-BD59-A6C34878D82A}">
                    <a16:rowId xmlns:a16="http://schemas.microsoft.com/office/drawing/2014/main" val="10002"/>
                  </a:ext>
                </a:extLst>
              </a:tr>
              <a:tr h="640115">
                <a:tc>
                  <a:txBody>
                    <a:bodyPr/>
                    <a:lstStyle/>
                    <a:p>
                      <a:pPr algn="l"/>
                      <a:endParaRPr lang="en-GB" sz="1800" b="1" dirty="0"/>
                    </a:p>
                  </a:txBody>
                  <a:tcPr marT="45723" marB="45723"/>
                </a:tc>
                <a:tc>
                  <a:txBody>
                    <a:bodyPr/>
                    <a:lstStyle/>
                    <a:p>
                      <a:pPr algn="l"/>
                      <a:r>
                        <a:rPr lang="en-GB" sz="1800" dirty="0"/>
                        <a:t>Boys’ and girls’ bodies</a:t>
                      </a:r>
                      <a:endParaRPr lang="en-GB" sz="1800" b="1" dirty="0"/>
                    </a:p>
                  </a:txBody>
                  <a:tcPr marT="45723" marB="45723"/>
                </a:tc>
                <a:tc>
                  <a:txBody>
                    <a:bodyPr/>
                    <a:lstStyle/>
                    <a:p>
                      <a:pPr algn="l"/>
                      <a:r>
                        <a:rPr lang="en-GB" sz="1800" dirty="0"/>
                        <a:t>Appreciating the parts of the body that make us different and using the correct names for them</a:t>
                      </a:r>
                    </a:p>
                  </a:txBody>
                  <a:tcPr marT="45723" marB="45723"/>
                </a:tc>
                <a:extLst>
                  <a:ext uri="{0D108BD9-81ED-4DB2-BD59-A6C34878D82A}">
                    <a16:rowId xmlns:a16="http://schemas.microsoft.com/office/drawing/2014/main" val="10003"/>
                  </a:ext>
                </a:extLst>
              </a:tr>
              <a:tr h="640115">
                <a:tc>
                  <a:txBody>
                    <a:bodyPr/>
                    <a:lstStyle/>
                    <a:p>
                      <a:pPr algn="l"/>
                      <a:r>
                        <a:rPr lang="en-GB" sz="1800" dirty="0"/>
                        <a:t>Y2</a:t>
                      </a:r>
                      <a:endParaRPr lang="en-GB" sz="1800" b="1" dirty="0"/>
                    </a:p>
                  </a:txBody>
                  <a:tcPr marT="45723" marB="45723"/>
                </a:tc>
                <a:tc>
                  <a:txBody>
                    <a:bodyPr/>
                    <a:lstStyle/>
                    <a:p>
                      <a:pPr algn="l"/>
                      <a:r>
                        <a:rPr lang="en-GB" sz="1800" dirty="0"/>
                        <a:t>The changing me</a:t>
                      </a:r>
                      <a:endParaRPr lang="en-GB" sz="1800" b="1" dirty="0"/>
                    </a:p>
                  </a:txBody>
                  <a:tcPr marT="45723" marB="45723"/>
                </a:tc>
                <a:tc>
                  <a:txBody>
                    <a:bodyPr/>
                    <a:lstStyle/>
                    <a:p>
                      <a:pPr algn="l"/>
                      <a:r>
                        <a:rPr lang="en-GB" sz="1800" dirty="0"/>
                        <a:t>Where am I on the journey from young to old, and what changes can I be proud of?</a:t>
                      </a:r>
                    </a:p>
                  </a:txBody>
                  <a:tcPr marT="45723" marB="45723"/>
                </a:tc>
                <a:extLst>
                  <a:ext uri="{0D108BD9-81ED-4DB2-BD59-A6C34878D82A}">
                    <a16:rowId xmlns:a16="http://schemas.microsoft.com/office/drawing/2014/main" val="10004"/>
                  </a:ext>
                </a:extLst>
              </a:tr>
              <a:tr h="640115">
                <a:tc>
                  <a:txBody>
                    <a:bodyPr/>
                    <a:lstStyle/>
                    <a:p>
                      <a:pPr algn="l"/>
                      <a:endParaRPr lang="en-GB" sz="1800" b="1"/>
                    </a:p>
                  </a:txBody>
                  <a:tcPr marT="45723" marB="45723"/>
                </a:tc>
                <a:tc>
                  <a:txBody>
                    <a:bodyPr/>
                    <a:lstStyle/>
                    <a:p>
                      <a:pPr algn="l"/>
                      <a:r>
                        <a:rPr lang="en-GB" sz="1800" dirty="0"/>
                        <a:t>Boys and girls</a:t>
                      </a:r>
                      <a:endParaRPr lang="en-GB" sz="1800" b="1" dirty="0"/>
                    </a:p>
                  </a:txBody>
                  <a:tcPr marT="45723" marB="45723"/>
                </a:tc>
                <a:tc>
                  <a:txBody>
                    <a:bodyPr/>
                    <a:lstStyle/>
                    <a:p>
                      <a:pPr algn="l"/>
                      <a:r>
                        <a:rPr lang="en-GB" sz="1800" dirty="0"/>
                        <a:t>Differences between boys and girls – how do we feel about them? Which parts of me are private?</a:t>
                      </a:r>
                    </a:p>
                  </a:txBody>
                  <a:tcPr marT="45723" marB="45723"/>
                </a:tc>
                <a:extLst>
                  <a:ext uri="{0D108BD9-81ED-4DB2-BD59-A6C34878D82A}">
                    <a16:rowId xmlns:a16="http://schemas.microsoft.com/office/drawing/2014/main" val="10005"/>
                  </a:ext>
                </a:extLst>
              </a:tr>
              <a:tr h="914451">
                <a:tc>
                  <a:txBody>
                    <a:bodyPr/>
                    <a:lstStyle/>
                    <a:p>
                      <a:pPr algn="l"/>
                      <a:r>
                        <a:rPr lang="en-GB" sz="1800" dirty="0"/>
                        <a:t>Y3</a:t>
                      </a:r>
                      <a:endParaRPr lang="en-GB" sz="1800" b="1" dirty="0"/>
                    </a:p>
                  </a:txBody>
                  <a:tcPr marT="45723" marB="45723"/>
                </a:tc>
                <a:tc>
                  <a:txBody>
                    <a:bodyPr/>
                    <a:lstStyle/>
                    <a:p>
                      <a:pPr algn="l"/>
                      <a:r>
                        <a:rPr lang="en-GB" sz="1800" dirty="0"/>
                        <a:t>Outside body changes</a:t>
                      </a:r>
                      <a:endParaRPr lang="en-GB" sz="1800" b="1" dirty="0"/>
                    </a:p>
                  </a:txBody>
                  <a:tcPr marT="45723" marB="45723"/>
                </a:tc>
                <a:tc>
                  <a:txBody>
                    <a:bodyPr/>
                    <a:lstStyle/>
                    <a:p>
                      <a:pPr algn="l"/>
                      <a:r>
                        <a:rPr lang="en-GB" sz="1800" dirty="0"/>
                        <a:t>How our bodies need to change so they can make babies when we grow up – outside changes and how we feel about them</a:t>
                      </a:r>
                    </a:p>
                  </a:txBody>
                  <a:tcPr marT="45723" marB="45723"/>
                </a:tc>
                <a:extLst>
                  <a:ext uri="{0D108BD9-81ED-4DB2-BD59-A6C34878D82A}">
                    <a16:rowId xmlns:a16="http://schemas.microsoft.com/office/drawing/2014/main" val="10006"/>
                  </a:ext>
                </a:extLst>
              </a:tr>
              <a:tr h="914451">
                <a:tc>
                  <a:txBody>
                    <a:bodyPr/>
                    <a:lstStyle/>
                    <a:p>
                      <a:pPr algn="l"/>
                      <a:endParaRPr lang="en-GB" sz="1800" b="1" dirty="0"/>
                    </a:p>
                  </a:txBody>
                  <a:tcPr marT="45723" marB="45723"/>
                </a:tc>
                <a:tc>
                  <a:txBody>
                    <a:bodyPr/>
                    <a:lstStyle/>
                    <a:p>
                      <a:pPr algn="l"/>
                      <a:r>
                        <a:rPr lang="en-GB" sz="1800" dirty="0"/>
                        <a:t>Inside body changes</a:t>
                      </a:r>
                      <a:endParaRPr lang="en-GB" sz="1800" b="1" dirty="0"/>
                    </a:p>
                  </a:txBody>
                  <a:tcPr marT="45723" marB="45723"/>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800" dirty="0"/>
                        <a:t>How our bodies need to change so they can make babies when we grow up – inside changes and how we feel about them </a:t>
                      </a:r>
                      <a:r>
                        <a:rPr lang="en-GB" sz="1200" dirty="0"/>
                        <a:t>(animations used</a:t>
                      </a:r>
                      <a:r>
                        <a:rPr lang="en-GB" sz="1200" baseline="0" dirty="0"/>
                        <a:t> – shorter version Female and Male Reproductive Systems) </a:t>
                      </a:r>
                      <a:endParaRPr lang="en-GB" sz="1200" dirty="0"/>
                    </a:p>
                  </a:txBody>
                  <a:tcPr marT="45723" marB="45723"/>
                </a:tc>
                <a:extLst>
                  <a:ext uri="{0D108BD9-81ED-4DB2-BD59-A6C34878D82A}">
                    <a16:rowId xmlns:a16="http://schemas.microsoft.com/office/drawing/2014/main" val="10007"/>
                  </a:ext>
                </a:extLst>
              </a:tr>
            </a:tbl>
          </a:graphicData>
        </a:graphic>
      </p:graphicFrame>
      <p:sp>
        <p:nvSpPr>
          <p:cNvPr id="3" name="TextBox 2">
            <a:extLst>
              <a:ext uri="{FF2B5EF4-FFF2-40B4-BE49-F238E27FC236}">
                <a16:creationId xmlns:a16="http://schemas.microsoft.com/office/drawing/2014/main" id="{8F1B2C42-E3DE-7444-8F2A-BFEDCB402C60}"/>
              </a:ext>
            </a:extLst>
          </p:cNvPr>
          <p:cNvSpPr txBox="1"/>
          <p:nvPr/>
        </p:nvSpPr>
        <p:spPr>
          <a:xfrm>
            <a:off x="0" y="6500631"/>
            <a:ext cx="12192000" cy="369332"/>
          </a:xfrm>
          <a:prstGeom prst="rect">
            <a:avLst/>
          </a:prstGeom>
          <a:noFill/>
        </p:spPr>
        <p:txBody>
          <a:bodyPr wrap="square" rtlCol="0">
            <a:spAutoFit/>
          </a:bodyPr>
          <a:lstStyle/>
          <a:p>
            <a:pPr algn="ctr"/>
            <a:r>
              <a:rPr lang="en-GB" dirty="0">
                <a:solidFill>
                  <a:schemeClr val="bg1">
                    <a:lumMod val="50000"/>
                  </a:schemeClr>
                </a:solidFill>
              </a:rPr>
              <a:t>© Jan Lever</a:t>
            </a:r>
          </a:p>
        </p:txBody>
      </p:sp>
    </p:spTree>
    <p:extLst>
      <p:ext uri="{BB962C8B-B14F-4D97-AF65-F5344CB8AC3E}">
        <p14:creationId xmlns:p14="http://schemas.microsoft.com/office/powerpoint/2010/main" val="2043210707"/>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 name="Content Placeholder 3"/>
          <p:cNvGraphicFramePr>
            <a:graphicFrameLocks/>
          </p:cNvGraphicFramePr>
          <p:nvPr>
            <p:extLst/>
          </p:nvPr>
        </p:nvGraphicFramePr>
        <p:xfrm>
          <a:off x="438727" y="238822"/>
          <a:ext cx="11236035" cy="6612494"/>
        </p:xfrm>
        <a:graphic>
          <a:graphicData uri="http://schemas.openxmlformats.org/drawingml/2006/table">
            <a:tbl>
              <a:tblPr firstRow="1" bandRow="1">
                <a:tableStyleId>{93296810-A885-4BE3-A3E7-6D5BEEA58F35}</a:tableStyleId>
              </a:tblPr>
              <a:tblGrid>
                <a:gridCol w="983139">
                  <a:extLst>
                    <a:ext uri="{9D8B030D-6E8A-4147-A177-3AD203B41FA5}">
                      <a16:colId xmlns:a16="http://schemas.microsoft.com/office/drawing/2014/main" val="20000"/>
                    </a:ext>
                  </a:extLst>
                </a:gridCol>
                <a:gridCol w="3539302">
                  <a:extLst>
                    <a:ext uri="{9D8B030D-6E8A-4147-A177-3AD203B41FA5}">
                      <a16:colId xmlns:a16="http://schemas.microsoft.com/office/drawing/2014/main" val="20001"/>
                    </a:ext>
                  </a:extLst>
                </a:gridCol>
                <a:gridCol w="6713594">
                  <a:extLst>
                    <a:ext uri="{9D8B030D-6E8A-4147-A177-3AD203B41FA5}">
                      <a16:colId xmlns:a16="http://schemas.microsoft.com/office/drawing/2014/main" val="20002"/>
                    </a:ext>
                  </a:extLst>
                </a:gridCol>
              </a:tblGrid>
              <a:tr h="528441">
                <a:tc gridSpan="3">
                  <a:txBody>
                    <a:bodyPr/>
                    <a:lstStyle/>
                    <a:p>
                      <a:pPr algn="ctr"/>
                      <a:r>
                        <a:rPr lang="en-GB" sz="2800" dirty="0"/>
                        <a:t>Puberty and Human Reproduction in Jigsaw 3-11</a:t>
                      </a:r>
                      <a:endParaRPr lang="en-GB" sz="2800" b="1" dirty="0"/>
                    </a:p>
                  </a:txBody>
                  <a:tcPr marT="45723" marB="45723"/>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932542">
                <a:tc>
                  <a:txBody>
                    <a:bodyPr/>
                    <a:lstStyle/>
                    <a:p>
                      <a:pPr algn="ctr"/>
                      <a:r>
                        <a:rPr lang="en-GB" sz="1800" dirty="0"/>
                        <a:t>Y4</a:t>
                      </a:r>
                      <a:endParaRPr lang="en-GB" sz="1800" b="1" dirty="0"/>
                    </a:p>
                  </a:txBody>
                  <a:tcPr marT="45723" marB="45723"/>
                </a:tc>
                <a:tc>
                  <a:txBody>
                    <a:bodyPr/>
                    <a:lstStyle/>
                    <a:p>
                      <a:pPr algn="ctr"/>
                      <a:r>
                        <a:rPr lang="en-GB" sz="1800" dirty="0"/>
                        <a:t>Having a baby</a:t>
                      </a:r>
                      <a:endParaRPr lang="en-GB" sz="1800" b="1" dirty="0"/>
                    </a:p>
                  </a:txBody>
                  <a:tcPr marT="45723" marB="45723"/>
                </a:tc>
                <a:tc>
                  <a:txBody>
                    <a:bodyPr/>
                    <a:lstStyle/>
                    <a:p>
                      <a:r>
                        <a:rPr lang="en-GB" sz="1800" dirty="0"/>
                        <a:t>The choice to have a baby, the parts of men and women that make babies and – in simple terms – how this happens </a:t>
                      </a:r>
                      <a:r>
                        <a:rPr lang="en-GB" sz="1200" dirty="0"/>
                        <a:t>(animations</a:t>
                      </a:r>
                      <a:r>
                        <a:rPr lang="en-GB" sz="1200" baseline="0" dirty="0"/>
                        <a:t> used – the Female Reproductive System)</a:t>
                      </a:r>
                      <a:endParaRPr lang="en-GB" sz="1200" dirty="0"/>
                    </a:p>
                  </a:txBody>
                  <a:tcPr marT="45723" marB="45723"/>
                </a:tc>
                <a:extLst>
                  <a:ext uri="{0D108BD9-81ED-4DB2-BD59-A6C34878D82A}">
                    <a16:rowId xmlns:a16="http://schemas.microsoft.com/office/drawing/2014/main" val="10001"/>
                  </a:ext>
                </a:extLst>
              </a:tr>
              <a:tr h="652779">
                <a:tc>
                  <a:txBody>
                    <a:bodyPr/>
                    <a:lstStyle/>
                    <a:p>
                      <a:pPr algn="ctr"/>
                      <a:endParaRPr lang="en-GB" sz="1800" b="1" dirty="0"/>
                    </a:p>
                  </a:txBody>
                  <a:tcPr marT="45723" marB="45723"/>
                </a:tc>
                <a:tc>
                  <a:txBody>
                    <a:bodyPr/>
                    <a:lstStyle/>
                    <a:p>
                      <a:pPr algn="ctr"/>
                      <a:r>
                        <a:rPr lang="en-GB" sz="1800" dirty="0"/>
                        <a:t>Girls and puberty</a:t>
                      </a:r>
                      <a:endParaRPr lang="en-GB" sz="1800" b="1" dirty="0"/>
                    </a:p>
                  </a:txBody>
                  <a:tcPr marT="45723" marB="45723"/>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800" dirty="0"/>
                        <a:t>How a girl’s body changes so that she can have a baby when she’s an adult – including menstruation </a:t>
                      </a:r>
                      <a:r>
                        <a:rPr lang="en-GB" sz="1200" dirty="0"/>
                        <a:t>(animations</a:t>
                      </a:r>
                      <a:r>
                        <a:rPr lang="en-GB" sz="1200" baseline="0" dirty="0"/>
                        <a:t> used – the Female Reproductive System)</a:t>
                      </a:r>
                      <a:endParaRPr lang="en-GB" sz="1200" dirty="0"/>
                    </a:p>
                  </a:txBody>
                  <a:tcPr marT="45723" marB="45723"/>
                </a:tc>
                <a:extLst>
                  <a:ext uri="{0D108BD9-81ED-4DB2-BD59-A6C34878D82A}">
                    <a16:rowId xmlns:a16="http://schemas.microsoft.com/office/drawing/2014/main" val="10002"/>
                  </a:ext>
                </a:extLst>
              </a:tr>
              <a:tr h="652779">
                <a:tc>
                  <a:txBody>
                    <a:bodyPr/>
                    <a:lstStyle/>
                    <a:p>
                      <a:pPr algn="ctr"/>
                      <a:r>
                        <a:rPr lang="en-GB" sz="1800" dirty="0"/>
                        <a:t>Y5</a:t>
                      </a:r>
                      <a:endParaRPr lang="en-GB" sz="1800" b="1" dirty="0"/>
                    </a:p>
                  </a:txBody>
                  <a:tcPr marT="45723" marB="45723"/>
                </a:tc>
                <a:tc>
                  <a:txBody>
                    <a:bodyPr/>
                    <a:lstStyle/>
                    <a:p>
                      <a:pPr algn="ctr"/>
                      <a:r>
                        <a:rPr lang="en-GB" sz="1800" dirty="0"/>
                        <a:t>Puberty for girls</a:t>
                      </a:r>
                      <a:endParaRPr lang="en-GB" sz="1800" b="1" dirty="0"/>
                    </a:p>
                  </a:txBody>
                  <a:tcPr marT="45723" marB="45723"/>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800" dirty="0"/>
                        <a:t>Physical changes and feelings</a:t>
                      </a:r>
                      <a:r>
                        <a:rPr lang="en-GB" sz="1800" baseline="0" dirty="0"/>
                        <a:t> about them – importance of looking after yourself </a:t>
                      </a:r>
                      <a:r>
                        <a:rPr lang="en-GB" sz="1200" dirty="0"/>
                        <a:t>(animations</a:t>
                      </a:r>
                      <a:r>
                        <a:rPr lang="en-GB" sz="1200" baseline="0" dirty="0"/>
                        <a:t> used – the Female Reproductive System)</a:t>
                      </a:r>
                      <a:endParaRPr lang="en-GB" sz="1200" dirty="0"/>
                    </a:p>
                  </a:txBody>
                  <a:tcPr marT="45723" marB="45723"/>
                </a:tc>
                <a:extLst>
                  <a:ext uri="{0D108BD9-81ED-4DB2-BD59-A6C34878D82A}">
                    <a16:rowId xmlns:a16="http://schemas.microsoft.com/office/drawing/2014/main" val="10003"/>
                  </a:ext>
                </a:extLst>
              </a:tr>
              <a:tr h="652779">
                <a:tc>
                  <a:txBody>
                    <a:bodyPr/>
                    <a:lstStyle/>
                    <a:p>
                      <a:pPr algn="ctr"/>
                      <a:endParaRPr lang="en-GB" sz="1800" b="1"/>
                    </a:p>
                  </a:txBody>
                  <a:tcPr marT="45723" marB="45723"/>
                </a:tc>
                <a:tc>
                  <a:txBody>
                    <a:bodyPr/>
                    <a:lstStyle/>
                    <a:p>
                      <a:pPr algn="ctr"/>
                      <a:r>
                        <a:rPr lang="en-GB" sz="1800" dirty="0"/>
                        <a:t>Puberty for boys</a:t>
                      </a:r>
                      <a:endParaRPr lang="en-GB" sz="1800" b="1" dirty="0"/>
                    </a:p>
                  </a:txBody>
                  <a:tcPr marT="45723" marB="45723"/>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800" dirty="0"/>
                        <a:t>Developing understanding of changes for both sexes – reassurance and exploring feelings </a:t>
                      </a:r>
                      <a:r>
                        <a:rPr lang="en-GB" sz="1200" dirty="0"/>
                        <a:t>(animations</a:t>
                      </a:r>
                      <a:r>
                        <a:rPr lang="en-GB" sz="1200" baseline="0" dirty="0"/>
                        <a:t> used – the Male Reproductive System)</a:t>
                      </a:r>
                      <a:endParaRPr lang="en-GB" sz="1800" dirty="0"/>
                    </a:p>
                  </a:txBody>
                  <a:tcPr marT="45723" marB="45723"/>
                </a:tc>
                <a:extLst>
                  <a:ext uri="{0D108BD9-81ED-4DB2-BD59-A6C34878D82A}">
                    <a16:rowId xmlns:a16="http://schemas.microsoft.com/office/drawing/2014/main" val="10004"/>
                  </a:ext>
                </a:extLst>
              </a:tr>
              <a:tr h="932542">
                <a:tc>
                  <a:txBody>
                    <a:bodyPr/>
                    <a:lstStyle/>
                    <a:p>
                      <a:pPr algn="ctr"/>
                      <a:endParaRPr lang="en-GB" sz="1800" b="1" dirty="0"/>
                    </a:p>
                  </a:txBody>
                  <a:tcPr marT="45723" marB="45723"/>
                </a:tc>
                <a:tc>
                  <a:txBody>
                    <a:bodyPr/>
                    <a:lstStyle/>
                    <a:p>
                      <a:pPr algn="ctr"/>
                      <a:r>
                        <a:rPr lang="en-GB" sz="1800" dirty="0"/>
                        <a:t>Conception</a:t>
                      </a:r>
                      <a:endParaRPr lang="en-GB" sz="1800" b="1" dirty="0"/>
                    </a:p>
                  </a:txBody>
                  <a:tcPr marT="45723" marB="45723"/>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800" dirty="0"/>
                        <a:t>Understanding the place of sexual intercourse in a relationship</a:t>
                      </a:r>
                      <a:r>
                        <a:rPr lang="en-GB" sz="1800" baseline="0" dirty="0"/>
                        <a:t> and how it can lead to conception and the wonder of a new life </a:t>
                      </a:r>
                      <a:r>
                        <a:rPr lang="en-GB" sz="1200" dirty="0"/>
                        <a:t>(animations</a:t>
                      </a:r>
                      <a:r>
                        <a:rPr lang="en-GB" sz="1200" baseline="0" dirty="0"/>
                        <a:t> used – the Female and Male Reproductive Systems)</a:t>
                      </a:r>
                      <a:endParaRPr lang="en-GB" sz="1200" dirty="0"/>
                    </a:p>
                  </a:txBody>
                  <a:tcPr marT="45723" marB="45723"/>
                </a:tc>
                <a:extLst>
                  <a:ext uri="{0D108BD9-81ED-4DB2-BD59-A6C34878D82A}">
                    <a16:rowId xmlns:a16="http://schemas.microsoft.com/office/drawing/2014/main" val="10005"/>
                  </a:ext>
                </a:extLst>
              </a:tr>
              <a:tr h="652779">
                <a:tc>
                  <a:txBody>
                    <a:bodyPr/>
                    <a:lstStyle/>
                    <a:p>
                      <a:pPr algn="ctr"/>
                      <a:r>
                        <a:rPr lang="en-GB" sz="1800" dirty="0"/>
                        <a:t>Y6</a:t>
                      </a:r>
                      <a:endParaRPr lang="en-GB" sz="1800" b="1" dirty="0"/>
                    </a:p>
                  </a:txBody>
                  <a:tcPr marT="45723" marB="45723"/>
                </a:tc>
                <a:tc>
                  <a:txBody>
                    <a:bodyPr/>
                    <a:lstStyle/>
                    <a:p>
                      <a:pPr algn="ctr"/>
                      <a:r>
                        <a:rPr lang="en-GB" sz="1800" dirty="0"/>
                        <a:t>Puberty</a:t>
                      </a:r>
                      <a:endParaRPr lang="en-GB" sz="1800" b="1" dirty="0"/>
                    </a:p>
                  </a:txBody>
                  <a:tcPr marT="45723" marB="45723"/>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800" dirty="0"/>
                        <a:t>Consolidating understanding of physical and emotional changes and how they affect us </a:t>
                      </a:r>
                      <a:r>
                        <a:rPr lang="en-GB" sz="1200" dirty="0"/>
                        <a:t>(animations</a:t>
                      </a:r>
                      <a:r>
                        <a:rPr lang="en-GB" sz="1200" baseline="0" dirty="0"/>
                        <a:t> used – the Female and Male Reproductive Systems)</a:t>
                      </a:r>
                      <a:endParaRPr lang="en-GB" sz="1200" dirty="0"/>
                    </a:p>
                  </a:txBody>
                  <a:tcPr marT="45723" marB="45723"/>
                </a:tc>
                <a:extLst>
                  <a:ext uri="{0D108BD9-81ED-4DB2-BD59-A6C34878D82A}">
                    <a16:rowId xmlns:a16="http://schemas.microsoft.com/office/drawing/2014/main" val="10006"/>
                  </a:ext>
                </a:extLst>
              </a:tr>
              <a:tr h="378198">
                <a:tc>
                  <a:txBody>
                    <a:bodyPr/>
                    <a:lstStyle/>
                    <a:p>
                      <a:pPr algn="ctr"/>
                      <a:endParaRPr lang="en-GB" sz="1800" b="1" dirty="0"/>
                    </a:p>
                  </a:txBody>
                  <a:tcPr marT="45723" marB="45723"/>
                </a:tc>
                <a:tc>
                  <a:txBody>
                    <a:bodyPr/>
                    <a:lstStyle/>
                    <a:p>
                      <a:pPr algn="ctr"/>
                      <a:r>
                        <a:rPr lang="en-GB" sz="1800" dirty="0"/>
                        <a:t>Girl talk / boy talk</a:t>
                      </a:r>
                      <a:endParaRPr lang="en-GB" sz="1800" b="1" dirty="0"/>
                    </a:p>
                  </a:txBody>
                  <a:tcPr marT="45723" marB="45723"/>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800" dirty="0"/>
                        <a:t>A chance to ask questions and reflect (single sex) </a:t>
                      </a:r>
                      <a:r>
                        <a:rPr lang="en-GB" sz="1200" dirty="0"/>
                        <a:t>(animations</a:t>
                      </a:r>
                      <a:r>
                        <a:rPr lang="en-GB" sz="1200" baseline="0" dirty="0"/>
                        <a:t> used – the Female and Male Reproductive Systems)</a:t>
                      </a:r>
                      <a:endParaRPr lang="en-GB" sz="1800" dirty="0"/>
                    </a:p>
                  </a:txBody>
                  <a:tcPr marT="45723" marB="45723"/>
                </a:tc>
                <a:extLst>
                  <a:ext uri="{0D108BD9-81ED-4DB2-BD59-A6C34878D82A}">
                    <a16:rowId xmlns:a16="http://schemas.microsoft.com/office/drawing/2014/main" val="10007"/>
                  </a:ext>
                </a:extLst>
              </a:tr>
              <a:tr h="378198">
                <a:tc>
                  <a:txBody>
                    <a:bodyPr/>
                    <a:lstStyle/>
                    <a:p>
                      <a:pPr algn="ctr"/>
                      <a:endParaRPr lang="en-GB" sz="1800" b="1" dirty="0"/>
                    </a:p>
                  </a:txBody>
                  <a:tcPr marT="45723" marB="45723"/>
                </a:tc>
                <a:tc>
                  <a:txBody>
                    <a:bodyPr/>
                    <a:lstStyle/>
                    <a:p>
                      <a:pPr algn="ctr"/>
                      <a:r>
                        <a:rPr lang="en-GB" sz="1800" dirty="0"/>
                        <a:t>Conception to birth</a:t>
                      </a:r>
                      <a:endParaRPr lang="en-GB" sz="1800" b="1" dirty="0"/>
                    </a:p>
                  </a:txBody>
                  <a:tcPr marT="45723" marB="45723"/>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800" dirty="0"/>
                        <a:t>The story of pregnancy and birth </a:t>
                      </a:r>
                      <a:r>
                        <a:rPr lang="en-GB" sz="1200" dirty="0"/>
                        <a:t>(animations</a:t>
                      </a:r>
                      <a:r>
                        <a:rPr lang="en-GB" sz="1200" baseline="0" dirty="0"/>
                        <a:t> used – the Female and Male Reproductive Systems)</a:t>
                      </a:r>
                      <a:endParaRPr lang="en-GB" sz="1800" dirty="0"/>
                    </a:p>
                  </a:txBody>
                  <a:tcPr marT="45723" marB="45723"/>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356719676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9249406-3403-452B-97A1-582708DDA360}"/>
              </a:ext>
            </a:extLst>
          </p:cNvPr>
          <p:cNvSpPr txBox="1"/>
          <p:nvPr/>
        </p:nvSpPr>
        <p:spPr>
          <a:xfrm>
            <a:off x="564421" y="1141319"/>
            <a:ext cx="10918044" cy="5524589"/>
          </a:xfrm>
          <a:prstGeom prst="rect">
            <a:avLst/>
          </a:prstGeom>
          <a:noFill/>
        </p:spPr>
        <p:txBody>
          <a:bodyPr wrap="square" lIns="0" tIns="0">
            <a:spAutoFit/>
          </a:bodyPr>
          <a:lstStyle/>
          <a:p>
            <a:pPr defTabSz="457200">
              <a:defRPr/>
            </a:pPr>
            <a:r>
              <a:rPr lang="en-GB" sz="2400" dirty="0">
                <a:solidFill>
                  <a:schemeClr val="bg2">
                    <a:lumMod val="90000"/>
                  </a:schemeClr>
                </a:solidFill>
                <a:latin typeface="Arial" panose="020B0604020202020204" pitchFamily="34" charset="0"/>
                <a:cs typeface="Arial" panose="020B0604020202020204" pitchFamily="34" charset="0"/>
              </a:rPr>
              <a:t>We would like you to consider these questions and give us your feedback:</a:t>
            </a:r>
          </a:p>
          <a:p>
            <a:pPr marL="457200" indent="-457200" fontAlgn="t">
              <a:buFont typeface="+mj-lt"/>
              <a:buAutoNum type="arabicPeriod"/>
            </a:pPr>
            <a:r>
              <a:rPr lang="en-GB" sz="2400" dirty="0">
                <a:solidFill>
                  <a:schemeClr val="bg2">
                    <a:lumMod val="90000"/>
                  </a:schemeClr>
                </a:solidFill>
              </a:rPr>
              <a:t>Would you like support at home, on how to speak to your child about relationship and sex?</a:t>
            </a:r>
          </a:p>
          <a:p>
            <a:pPr marL="457200" indent="-457200" fontAlgn="t">
              <a:buFont typeface="+mj-lt"/>
              <a:buAutoNum type="arabicPeriod"/>
            </a:pPr>
            <a:r>
              <a:rPr lang="en-GB" sz="2400" dirty="0">
                <a:solidFill>
                  <a:schemeClr val="bg2">
                    <a:lumMod val="90000"/>
                  </a:schemeClr>
                </a:solidFill>
              </a:rPr>
              <a:t>Are there any changes or additions that you think should be made to the RSE Curriculum Outline?</a:t>
            </a:r>
          </a:p>
          <a:p>
            <a:pPr marL="457200" indent="-457200" fontAlgn="t">
              <a:buFont typeface="+mj-lt"/>
              <a:buAutoNum type="arabicPeriod"/>
            </a:pPr>
            <a:r>
              <a:rPr lang="en-GB" sz="2400" dirty="0">
                <a:solidFill>
                  <a:schemeClr val="bg2">
                    <a:lumMod val="90000"/>
                  </a:schemeClr>
                </a:solidFill>
              </a:rPr>
              <a:t>Do you feel that the curriculum outlined will educate your child so that they are adequately informed and able to keep themselves safe?</a:t>
            </a:r>
          </a:p>
          <a:p>
            <a:pPr marL="457200" indent="-457200" fontAlgn="t">
              <a:buFont typeface="+mj-lt"/>
              <a:buAutoNum type="arabicPeriod"/>
            </a:pPr>
            <a:r>
              <a:rPr lang="en-GB" sz="2400" dirty="0">
                <a:solidFill>
                  <a:schemeClr val="bg2">
                    <a:lumMod val="90000"/>
                  </a:schemeClr>
                </a:solidFill>
              </a:rPr>
              <a:t>Thinking about relationships education, what do you believe is the most important subject area that should be taught for different age groups/key stages and why?</a:t>
            </a:r>
          </a:p>
          <a:p>
            <a:pPr marL="457200" indent="-457200" fontAlgn="t">
              <a:buFont typeface="+mj-lt"/>
              <a:buAutoNum type="arabicPeriod"/>
            </a:pPr>
            <a:r>
              <a:rPr lang="en-GB" sz="2400" dirty="0">
                <a:solidFill>
                  <a:schemeClr val="bg2">
                    <a:lumMod val="90000"/>
                  </a:schemeClr>
                </a:solidFill>
              </a:rPr>
              <a:t>Thinking about relationships education, is there an area that you think should not be taught for different age groups/key stages and why?</a:t>
            </a:r>
          </a:p>
          <a:p>
            <a:pPr marL="457200" indent="-457200" fontAlgn="t">
              <a:buFont typeface="+mj-lt"/>
              <a:buAutoNum type="arabicPeriod"/>
            </a:pPr>
            <a:r>
              <a:rPr lang="en-GB" sz="2400" dirty="0">
                <a:solidFill>
                  <a:schemeClr val="bg2">
                    <a:lumMod val="90000"/>
                  </a:schemeClr>
                </a:solidFill>
              </a:rPr>
              <a:t>Thinking about our church school context, is there anything you would like to add or amend?</a:t>
            </a:r>
          </a:p>
          <a:p>
            <a:pPr defTabSz="457200">
              <a:defRPr/>
            </a:pPr>
            <a:endParaRPr lang="en-US" altLang="en-US" sz="2000" dirty="0">
              <a:solidFill>
                <a:schemeClr val="bg2">
                  <a:lumMod val="90000"/>
                </a:schemeClr>
              </a:solidFill>
              <a:latin typeface="Arial" panose="020B0604020202020204" pitchFamily="34" charset="0"/>
              <a:ea typeface="Arial" panose="020B0604020202020204" pitchFamily="34" charset="0"/>
              <a:cs typeface="Arial" panose="020B0604020202020204" pitchFamily="34" charset="0"/>
            </a:endParaRPr>
          </a:p>
        </p:txBody>
      </p:sp>
      <p:sp>
        <p:nvSpPr>
          <p:cNvPr id="3" name="Rectangle 2">
            <a:extLst>
              <a:ext uri="{FF2B5EF4-FFF2-40B4-BE49-F238E27FC236}">
                <a16:creationId xmlns:a16="http://schemas.microsoft.com/office/drawing/2014/main" id="{18D3DB3C-32E4-42AA-B8B6-18032AE2C8DE}"/>
              </a:ext>
            </a:extLst>
          </p:cNvPr>
          <p:cNvSpPr/>
          <p:nvPr/>
        </p:nvSpPr>
        <p:spPr>
          <a:xfrm>
            <a:off x="459490" y="217989"/>
            <a:ext cx="3825086"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What next?</a:t>
            </a:r>
          </a:p>
        </p:txBody>
      </p:sp>
    </p:spTree>
    <p:extLst>
      <p:ext uri="{BB962C8B-B14F-4D97-AF65-F5344CB8AC3E}">
        <p14:creationId xmlns:p14="http://schemas.microsoft.com/office/powerpoint/2010/main" val="78842675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9249406-3403-452B-97A1-582708DDA360}"/>
              </a:ext>
            </a:extLst>
          </p:cNvPr>
          <p:cNvSpPr txBox="1"/>
          <p:nvPr/>
        </p:nvSpPr>
        <p:spPr>
          <a:xfrm>
            <a:off x="504092" y="1332620"/>
            <a:ext cx="11183815" cy="5216813"/>
          </a:xfrm>
          <a:prstGeom prst="rect">
            <a:avLst/>
          </a:prstGeom>
          <a:noFill/>
        </p:spPr>
        <p:txBody>
          <a:bodyPr wrap="square" lIns="0" tIns="0">
            <a:spAutoFit/>
          </a:bodyPr>
          <a:lstStyle/>
          <a:p>
            <a:pPr defTabSz="457200">
              <a:defRPr/>
            </a:pPr>
            <a:r>
              <a:rPr lang="en-GB" sz="2400" dirty="0">
                <a:solidFill>
                  <a:schemeClr val="bg2">
                    <a:lumMod val="90000"/>
                  </a:schemeClr>
                </a:solidFill>
                <a:latin typeface="Arial" panose="020B0604020202020204" pitchFamily="34" charset="0"/>
                <a:cs typeface="Arial" panose="020B0604020202020204" pitchFamily="34" charset="0"/>
              </a:rPr>
              <a:t>We seek regular feedback from:</a:t>
            </a:r>
            <a:endParaRPr lang="en-GB" altLang="en-US" sz="2400" dirty="0">
              <a:solidFill>
                <a:schemeClr val="bg2">
                  <a:lumMod val="90000"/>
                </a:schemeClr>
              </a:solidFill>
              <a:latin typeface="Arial" panose="020B0604020202020204" pitchFamily="34" charset="0"/>
              <a:cs typeface="Arial" panose="020B0604020202020204" pitchFamily="34" charset="0"/>
            </a:endParaRPr>
          </a:p>
          <a:p>
            <a:pPr marL="800100" lvl="1" indent="-342900" defTabSz="457200">
              <a:buFontTx/>
              <a:buBlip>
                <a:blip r:embed="rId3"/>
              </a:buBlip>
              <a:defRPr/>
            </a:pPr>
            <a:r>
              <a:rPr lang="en-GB" altLang="en-US" sz="2400" dirty="0">
                <a:solidFill>
                  <a:schemeClr val="bg2">
                    <a:lumMod val="90000"/>
                  </a:schemeClr>
                </a:solidFill>
                <a:latin typeface="Arial" panose="020B0604020202020204" pitchFamily="34" charset="0"/>
                <a:cs typeface="Arial" panose="020B0604020202020204" pitchFamily="34" charset="0"/>
              </a:rPr>
              <a:t>Staff</a:t>
            </a:r>
          </a:p>
          <a:p>
            <a:pPr marL="800100" lvl="1" indent="-342900" defTabSz="457200">
              <a:buFontTx/>
              <a:buBlip>
                <a:blip r:embed="rId3"/>
              </a:buBlip>
              <a:defRPr/>
            </a:pPr>
            <a:r>
              <a:rPr lang="en-GB" altLang="en-US" sz="2400" dirty="0">
                <a:solidFill>
                  <a:schemeClr val="bg2">
                    <a:lumMod val="90000"/>
                  </a:schemeClr>
                </a:solidFill>
                <a:latin typeface="Arial" panose="020B0604020202020204" pitchFamily="34" charset="0"/>
                <a:cs typeface="Arial" panose="020B0604020202020204" pitchFamily="34" charset="0"/>
              </a:rPr>
              <a:t>Pupils</a:t>
            </a:r>
          </a:p>
          <a:p>
            <a:pPr marL="800100" lvl="1" indent="-342900" defTabSz="457200">
              <a:buFontTx/>
              <a:buBlip>
                <a:blip r:embed="rId3"/>
              </a:buBlip>
              <a:defRPr/>
            </a:pPr>
            <a:r>
              <a:rPr lang="en-GB" altLang="en-US" sz="2400" dirty="0">
                <a:solidFill>
                  <a:schemeClr val="bg2">
                    <a:lumMod val="90000"/>
                  </a:schemeClr>
                </a:solidFill>
                <a:latin typeface="Arial" panose="020B0604020202020204" pitchFamily="34" charset="0"/>
                <a:cs typeface="Arial" panose="020B0604020202020204" pitchFamily="34" charset="0"/>
              </a:rPr>
              <a:t>Governors</a:t>
            </a:r>
          </a:p>
          <a:p>
            <a:pPr marL="342900" indent="-342900" defTabSz="457200">
              <a:buFontTx/>
              <a:buBlip>
                <a:blip r:embed="rId3"/>
              </a:buBlip>
              <a:defRPr/>
            </a:pPr>
            <a:endParaRPr lang="en-GB" altLang="en-US" sz="2400" dirty="0">
              <a:solidFill>
                <a:schemeClr val="bg2">
                  <a:lumMod val="90000"/>
                </a:schemeClr>
              </a:solidFill>
              <a:latin typeface="Arial" panose="020B0604020202020204" pitchFamily="34" charset="0"/>
              <a:cs typeface="Arial" panose="020B0604020202020204" pitchFamily="34" charset="0"/>
            </a:endParaRPr>
          </a:p>
          <a:p>
            <a:pPr>
              <a:defRPr/>
            </a:pPr>
            <a:r>
              <a:rPr lang="en-GB" sz="2400" dirty="0">
                <a:solidFill>
                  <a:schemeClr val="bg2">
                    <a:lumMod val="90000"/>
                  </a:schemeClr>
                </a:solidFill>
                <a:latin typeface="Arial" panose="020B0604020202020204" pitchFamily="34" charset="0"/>
                <a:cs typeface="Arial" panose="020B0604020202020204" pitchFamily="34" charset="0"/>
              </a:rPr>
              <a:t>We continuously review our learning sequences and resources in response to lessons.  </a:t>
            </a:r>
          </a:p>
          <a:p>
            <a:pPr>
              <a:defRPr/>
            </a:pPr>
            <a:r>
              <a:rPr lang="en-GB" altLang="en-US" sz="2400" dirty="0">
                <a:solidFill>
                  <a:schemeClr val="bg2">
                    <a:lumMod val="90000"/>
                  </a:schemeClr>
                </a:solidFill>
                <a:latin typeface="Arial" panose="020B0604020202020204" pitchFamily="34" charset="0"/>
                <a:ea typeface="Arial" panose="020B0604020202020204" pitchFamily="34" charset="0"/>
                <a:cs typeface="Arial" panose="020B0604020202020204" pitchFamily="34" charset="0"/>
              </a:rPr>
              <a:t>The Jigsaw Puzzle “Changing Me”, which covers puberty and reproduction, is taught in the second half of the summer term.</a:t>
            </a:r>
          </a:p>
          <a:p>
            <a:pPr>
              <a:defRPr/>
            </a:pPr>
            <a:r>
              <a:rPr lang="en-GB" altLang="en-US" sz="2400" dirty="0">
                <a:solidFill>
                  <a:schemeClr val="bg2">
                    <a:lumMod val="90000"/>
                  </a:schemeClr>
                </a:solidFill>
                <a:latin typeface="Arial" panose="020B0604020202020204" pitchFamily="34" charset="0"/>
                <a:ea typeface="Arial" panose="020B0604020202020204" pitchFamily="34" charset="0"/>
                <a:cs typeface="Arial" panose="020B0604020202020204" pitchFamily="34" charset="0"/>
              </a:rPr>
              <a:t>Each week, I will write to parents in Years 3, 4, 5 and 6 outlining the content of the lesson that is going to be taught.  This has proved popular with parents and has been a useful tool to enable any discussion that parents might wish to initiate, within their family, prior to the lessons.  It also prepares you for any questions your child might bring home following the lesson.</a:t>
            </a:r>
            <a:endParaRPr lang="en-US" altLang="en-US" sz="2400" dirty="0">
              <a:solidFill>
                <a:schemeClr val="bg2">
                  <a:lumMod val="90000"/>
                </a:schemeClr>
              </a:solidFill>
              <a:latin typeface="Arial" panose="020B0604020202020204" pitchFamily="34" charset="0"/>
              <a:ea typeface="Arial" panose="020B0604020202020204" pitchFamily="34" charset="0"/>
              <a:cs typeface="Arial" panose="020B0604020202020204" pitchFamily="34" charset="0"/>
            </a:endParaRPr>
          </a:p>
        </p:txBody>
      </p:sp>
      <p:sp>
        <p:nvSpPr>
          <p:cNvPr id="3" name="Rectangle 2">
            <a:extLst>
              <a:ext uri="{FF2B5EF4-FFF2-40B4-BE49-F238E27FC236}">
                <a16:creationId xmlns:a16="http://schemas.microsoft.com/office/drawing/2014/main" id="{18D3DB3C-32E4-42AA-B8B6-18032AE2C8DE}"/>
              </a:ext>
            </a:extLst>
          </p:cNvPr>
          <p:cNvSpPr/>
          <p:nvPr/>
        </p:nvSpPr>
        <p:spPr>
          <a:xfrm>
            <a:off x="287185" y="185043"/>
            <a:ext cx="3825086"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What next?</a:t>
            </a:r>
          </a:p>
        </p:txBody>
      </p:sp>
    </p:spTree>
    <p:extLst>
      <p:ext uri="{BB962C8B-B14F-4D97-AF65-F5344CB8AC3E}">
        <p14:creationId xmlns:p14="http://schemas.microsoft.com/office/powerpoint/2010/main" val="3453577041"/>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1_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3.xml><?xml version="1.0" encoding="utf-8"?>
<a:theme xmlns:a="http://schemas.openxmlformats.org/drawingml/2006/main" name="Depth">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epth">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epth" id="{7BEAFC2A-325C-49C4-AC08-2B765DA903F9}" vid="{1735E755-43E6-43AA-ABA2-C989ECC79AF5}"/>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db8955e4-da99-4cd6-af02-583e826d2a6f"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44255A96E6120740B1E6CBAC606BD750" ma:contentTypeVersion="12" ma:contentTypeDescription="Create a new document." ma:contentTypeScope="" ma:versionID="85b254c0fe03faefc7d3cdc9aa656a78">
  <xsd:schema xmlns:xsd="http://www.w3.org/2001/XMLSchema" xmlns:xs="http://www.w3.org/2001/XMLSchema" xmlns:p="http://schemas.microsoft.com/office/2006/metadata/properties" xmlns:ns3="db8955e4-da99-4cd6-af02-583e826d2a6f" targetNamespace="http://schemas.microsoft.com/office/2006/metadata/properties" ma:root="true" ma:fieldsID="91567a9e1b27cb76142cc56abc035beb" ns3:_="">
    <xsd:import namespace="db8955e4-da99-4cd6-af02-583e826d2a6f"/>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KeyPoints" minOccurs="0"/>
                <xsd:element ref="ns3:MediaServiceKeyPoints" minOccurs="0"/>
                <xsd:element ref="ns3:MediaLengthInSeconds" minOccurs="0"/>
                <xsd:element ref="ns3:MediaServiceAutoTags" minOccurs="0"/>
                <xsd:element ref="ns3:MediaServiceGenerationTime" minOccurs="0"/>
                <xsd:element ref="ns3:MediaServiceEventHashCode" minOccurs="0"/>
                <xsd:element ref="ns3:_activity" minOccurs="0"/>
                <xsd:element ref="ns3:MediaServiceOCR"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b8955e4-da99-4cd6-af02-583e826d2a6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KeyPoints" ma:index="11" nillable="true" ma:displayName="MediaServiceAutoKeyPoints" ma:hidden="true" ma:internalName="MediaServiceAutoKeyPoints" ma:readOnly="true">
      <xsd:simpleType>
        <xsd:restriction base="dms:Note"/>
      </xsd:simpleType>
    </xsd:element>
    <xsd:element name="MediaServiceKeyPoints" ma:index="12" nillable="true" ma:displayName="KeyPoints" ma:internalName="MediaServiceKeyPoints" ma:readOnly="true">
      <xsd:simpleType>
        <xsd:restriction base="dms:Note">
          <xsd:maxLength value="255"/>
        </xsd:restriction>
      </xsd:simpleType>
    </xsd:element>
    <xsd:element name="MediaLengthInSeconds" ma:index="13" nillable="true" ma:displayName="MediaLengthInSeconds" ma:hidden="true" ma:internalName="MediaLengthInSeconds" ma:readOnly="true">
      <xsd:simpleType>
        <xsd:restriction base="dms:Unknown"/>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_activity" ma:index="17" nillable="true" ma:displayName="_activity" ma:hidden="true" ma:internalName="_activity">
      <xsd:simpleType>
        <xsd:restriction base="dms:Note"/>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19" nillable="true" ma:displayName="Location" ma:indexed="true"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8DECD34-229B-4817-AB5B-D7AC82F079EC}">
  <ds:schemaRefs>
    <ds:schemaRef ds:uri="http://schemas.openxmlformats.org/package/2006/metadata/core-properties"/>
    <ds:schemaRef ds:uri="db8955e4-da99-4cd6-af02-583e826d2a6f"/>
    <ds:schemaRef ds:uri="http://purl.org/dc/dcmitype/"/>
    <ds:schemaRef ds:uri="http://schemas.microsoft.com/office/2006/documentManagement/types"/>
    <ds:schemaRef ds:uri="http://schemas.microsoft.com/office/infopath/2007/PartnerControls"/>
    <ds:schemaRef ds:uri="http://purl.org/dc/elements/1.1/"/>
    <ds:schemaRef ds:uri="http://www.w3.org/XML/1998/namespace"/>
    <ds:schemaRef ds:uri="http://purl.org/dc/terms/"/>
    <ds:schemaRef ds:uri="http://schemas.microsoft.com/office/2006/metadata/properties"/>
  </ds:schemaRefs>
</ds:datastoreItem>
</file>

<file path=customXml/itemProps2.xml><?xml version="1.0" encoding="utf-8"?>
<ds:datastoreItem xmlns:ds="http://schemas.openxmlformats.org/officeDocument/2006/customXml" ds:itemID="{B5397EE1-B3CB-4692-B68D-11ADE2C534E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b8955e4-da99-4cd6-af02-583e826d2a6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C0A74E2-8E1F-467F-8966-BB2F100D7F4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Facet</Template>
  <TotalTime>494</TotalTime>
  <Words>6179</Words>
  <Application>Microsoft Office PowerPoint</Application>
  <PresentationFormat>Widescreen</PresentationFormat>
  <Paragraphs>444</Paragraphs>
  <Slides>41</Slides>
  <Notes>24</Notes>
  <HiddenSlides>0</HiddenSlides>
  <MMClips>0</MMClips>
  <ScaleCrop>false</ScaleCrop>
  <HeadingPairs>
    <vt:vector size="6" baseType="variant">
      <vt:variant>
        <vt:lpstr>Fonts Used</vt:lpstr>
      </vt:variant>
      <vt:variant>
        <vt:i4>13</vt:i4>
      </vt:variant>
      <vt:variant>
        <vt:lpstr>Theme</vt:lpstr>
      </vt:variant>
      <vt:variant>
        <vt:i4>3</vt:i4>
      </vt:variant>
      <vt:variant>
        <vt:lpstr>Slide Titles</vt:lpstr>
      </vt:variant>
      <vt:variant>
        <vt:i4>41</vt:i4>
      </vt:variant>
    </vt:vector>
  </HeadingPairs>
  <TitlesOfParts>
    <vt:vector size="57" baseType="lpstr">
      <vt:lpstr>MS Mincho</vt:lpstr>
      <vt:lpstr>MS PGothic</vt:lpstr>
      <vt:lpstr>Amaranth</vt:lpstr>
      <vt:lpstr>Arial</vt:lpstr>
      <vt:lpstr>Berlin Sans FB</vt:lpstr>
      <vt:lpstr>Calibri</vt:lpstr>
      <vt:lpstr>Century Gothic</vt:lpstr>
      <vt:lpstr>Corbel</vt:lpstr>
      <vt:lpstr>Courier New</vt:lpstr>
      <vt:lpstr>Helvetica Neue</vt:lpstr>
      <vt:lpstr>Trebuchet MS</vt:lpstr>
      <vt:lpstr>Wingdings</vt:lpstr>
      <vt:lpstr>Wingdings 3</vt:lpstr>
      <vt:lpstr>Facet</vt:lpstr>
      <vt:lpstr>1_Facet</vt:lpstr>
      <vt:lpstr>Depth</vt:lpstr>
      <vt:lpstr>  RHE Consultation 2023 Relationship and Health Education at ACE   17th May 2023</vt:lpstr>
      <vt:lpstr>Objectives of consultation</vt:lpstr>
      <vt:lpstr>PowerPoint Presentation</vt:lpstr>
      <vt:lpstr>PowerPoint Presentation</vt:lpstr>
      <vt:lpstr>PowerPoint Presentation</vt:lpstr>
      <vt:lpstr>PowerPoint Presentation</vt:lpstr>
      <vt:lpstr>What do schools need to teach?</vt:lpstr>
      <vt:lpstr>Families and people who care for me</vt:lpstr>
      <vt:lpstr>Caring Friendships</vt:lpstr>
      <vt:lpstr>Respectful Relationships</vt:lpstr>
      <vt:lpstr>Online Relationships</vt:lpstr>
      <vt:lpstr>Being Safe</vt:lpstr>
      <vt:lpstr>Mental Wellbeing</vt:lpstr>
      <vt:lpstr>Internet Safety and Harms</vt:lpstr>
      <vt:lpstr>PowerPoint Presentation</vt:lpstr>
      <vt:lpstr>Health and Prevention</vt:lpstr>
      <vt:lpstr>PowerPoint Presentation</vt:lpstr>
      <vt:lpstr>Sex Education Expectations </vt:lpstr>
      <vt:lpstr>What do you think/notice about these expectations?</vt:lpstr>
      <vt:lpstr>Flexibility in delivery</vt:lpstr>
      <vt:lpstr>RSE   </vt:lpstr>
      <vt:lpstr>What are the expectations for Science related to Sex Education?</vt:lpstr>
      <vt:lpstr>What are the expectations for Science related to Sex Education?</vt:lpstr>
      <vt:lpstr>What are the expectations for Science related to Sex Education?</vt:lpstr>
      <vt:lpstr>RSE </vt:lpstr>
      <vt:lpstr>RSE   </vt:lpstr>
      <vt:lpstr>RSE </vt:lpstr>
      <vt:lpstr>Today’s considerations</vt:lpstr>
      <vt:lpstr>Music and lyrics</vt:lpstr>
      <vt:lpstr>What are the ‘messages’ in these adverts?</vt:lpstr>
      <vt:lpstr>What ‘messages’ are in these TV scenes?</vt:lpstr>
      <vt:lpstr>PowerPoint Presentation</vt:lpstr>
      <vt:lpstr>PowerPoint Presentation</vt:lpstr>
      <vt:lpstr>Keeping children SAFE</vt:lpstr>
      <vt:lpstr>What is Jigsaw?</vt:lpstr>
      <vt:lpstr>Whole-school approach from 3-16</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Relationship and Health Education</dc:title>
  <dc:creator>Mrs P. Goodson</dc:creator>
  <cp:lastModifiedBy>Sue Watkins</cp:lastModifiedBy>
  <cp:revision>39</cp:revision>
  <cp:lastPrinted>2019-06-10T08:29:08Z</cp:lastPrinted>
  <dcterms:created xsi:type="dcterms:W3CDTF">2019-06-06T16:08:02Z</dcterms:created>
  <dcterms:modified xsi:type="dcterms:W3CDTF">2024-02-27T16:18:02Z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0x01010044255A96E6120740B1E6CBAC606BD750</vt:lpwstr>
  </property>
</Properties>
</file>