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72" r:id="rId5"/>
  </p:sldMasterIdLst>
  <p:notesMasterIdLst>
    <p:notesMasterId r:id="rId21"/>
  </p:notesMasterIdLst>
  <p:sldIdLst>
    <p:sldId id="303" r:id="rId6"/>
    <p:sldId id="274" r:id="rId7"/>
    <p:sldId id="455" r:id="rId8"/>
    <p:sldId id="456" r:id="rId9"/>
    <p:sldId id="311" r:id="rId10"/>
    <p:sldId id="463" r:id="rId11"/>
    <p:sldId id="305" r:id="rId12"/>
    <p:sldId id="457" r:id="rId13"/>
    <p:sldId id="458" r:id="rId14"/>
    <p:sldId id="459" r:id="rId15"/>
    <p:sldId id="461" r:id="rId16"/>
    <p:sldId id="460" r:id="rId17"/>
    <p:sldId id="313" r:id="rId18"/>
    <p:sldId id="310" r:id="rId19"/>
    <p:sldId id="32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69B9F07-ED9E-6616-7433-2CD2D9EF65CE}" name="Rhona Johnston" initials="RJ" userId="e2e106c06b2f1f06" providerId="Windows Live"/>
  <p188:author id="{D8458C6F-46CB-8EB8-4F0E-DBCCDF9FDDEB}" name="Sarah Faye" initials="SF" userId="S::sarah.faye@pearson.com::450f480e-a775-4995-912f-0b1a54b159a8" providerId="AD"/>
  <p188:author id="{89913698-015E-CD7A-5BFA-A2EE91A7F868}" name="Elaine Carr" initials="EC" userId="a0fc866b3a3b69ca" providerId="Windows Live"/>
  <p188:author id="{EEE0559B-E4FE-488C-3065-709E856DAF48}" name="sarah white" initials="sw" userId="e72d2768d6a6de39" providerId="Windows Live"/>
  <p188:author id="{07CF69A1-67BC-1031-4251-6BB283D03A9E}" name="sarah white" initials="sw" userId="S::scagewhite_hotmail.com#ext#@pearsoneducationinc.onmicrosoft.com::c826fcfd-bf32-482e-9ddc-9b5ce22d6481" providerId="AD"/>
  <p188:author id="{D5143AD7-E749-5E1E-371D-A585C0C727CD}" name="User" initials="U" userId="User" providerId="None"/>
  <p188:author id="{8B681DDC-7621-D6B7-AFB5-37C47DDD3F8A}" name="Jane Morgan" initials="JM" userId="Jane Morgan" providerId="None"/>
  <p188:author id="{83F434E3-39C4-1EE3-33FD-5000D138BC06}" name="Maddi Oakley" initials="MO" userId="S::maddison@newgenpublishing.co.uk::6f3f2466-5a16-41aa-8424-78f3e11a26f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83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B8911F-B1EE-7446-8376-BAD161E2A0B4}" type="datetimeFigureOut"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6C5DDA-ED99-7448-AC7E-9E3DDBBFE1E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73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6E0852-000A-4B4A-BD0E-8DAEC196A31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577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u="none"/>
          </a:p>
          <a:p>
            <a:endParaRPr lang="en-US" u="sn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6E0852-000A-4B4A-BD0E-8DAEC196A31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5407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FF6AF-71CB-1433-B6FA-1A3AA6A39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1E1EF9-19EC-861C-58CC-F252A8A409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BD03DA-DF98-B058-CBC1-6DE947E6A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97C31-070B-0D42-9785-1851F258F78F}" type="datetimeFigureOut"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BD73E1-11AE-313E-540F-B29DB11FD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75FFD9-1FAB-A918-88BA-B3E6DA083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F532-5B95-7C43-9BF1-63D8A571A30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806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C4C4B-0D84-418A-F8F9-C97C63E60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4641B5-9172-DD73-BC57-FBF1259EF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ED8AA5-44C4-627E-E485-9DC0304A3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97C31-070B-0D42-9785-1851F258F78F}" type="datetimeFigureOut"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AB3248-69C9-0FFF-6FFC-2BCF91FF9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A58188-6132-7522-D7FB-A3E00F626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F532-5B95-7C43-9BF1-63D8A571A30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401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3F307-53E6-4B13-6BEE-056ABFB77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D95B96-5C7C-B78F-CDB5-8802BAEC5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13E4A7-E57D-A37A-0740-A7536E06E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97C31-070B-0D42-9785-1851F258F78F}" type="datetimeFigureOut"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40B5EF-D627-63FA-4363-273A7AE7F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D3EAAF-2063-5FEE-1EAD-7C966500E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F532-5B95-7C43-9BF1-63D8A571A30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746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AA416-06D6-4FC7-AC50-03B5A30DB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C3911-580C-80B2-DDAA-A3BBE36F5F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DB3BAD-2D9E-ACB9-CA65-D778B4A1E0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852250-B2B9-8289-4824-41531910E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97C31-070B-0D42-9785-1851F258F78F}" type="datetimeFigureOut"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3AFA0C-F892-021C-B923-2C42556BF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DD6A6-8599-0C5F-395B-EA63B47B8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F532-5B95-7C43-9BF1-63D8A571A30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512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E995A-C5F8-CFA8-C63C-CC819B872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D81A69-10C5-AA57-D9F8-2898E9C5FF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233954-3471-5C07-FEA2-07F3DD71B1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ED0D87-7166-4C39-5526-60966E68C3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D54889-8A86-6F2D-312B-54E81AF82D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C8EBA0-AE2A-DE46-5ACC-AE788A31D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97C31-070B-0D42-9785-1851F258F78F}" type="datetimeFigureOut">
              <a:t>9/18/2026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709FB0-8F4D-822E-7625-78D63434D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506997-8CB9-2EB7-FCE0-467A2168E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F532-5B95-7C43-9BF1-63D8A571A30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744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3D960-689C-52E0-D6CC-6D7705502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FFD1C4-E186-8A18-E712-3326DC8B3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97C31-070B-0D42-9785-1851F258F78F}" type="datetimeFigureOut">
              <a:t>9/18/2026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7C85B1-1F7D-65D5-51DE-38368064B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1DF95-2207-3576-0B0D-784201204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F532-5B95-7C43-9BF1-63D8A571A30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889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CCE62F-0F87-CD75-9FC7-54C08780B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97C31-070B-0D42-9785-1851F258F78F}" type="datetimeFigureOut">
              <a:t>9/18/2026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1C4271-9527-8C47-7C3C-089603926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9AC694-17DE-1855-BE55-C74E85A25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F532-5B95-7C43-9BF1-63D8A571A30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162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E22EA-B53A-C2F9-0D5A-0BC5F24C5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434533-67DB-5CC9-C2B6-AA8ACD26F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FEED12-1CE0-D2E5-C15C-D4CB544857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74B39C-DC26-DAF0-7C9E-3A921E138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97C31-070B-0D42-9785-1851F258F78F}" type="datetimeFigureOut"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E28F04-AF7B-9C63-FC20-717C5C1BB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498E5A-0212-9CA4-5163-1864F4B7E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F532-5B95-7C43-9BF1-63D8A571A30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981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00642-4969-60E8-F752-F221EA7D7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0CF54E-7FA8-4BF1-BF24-3B5D09E580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12864-C23B-FFB5-D70F-EA9176F76E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2811AB-042A-7D64-A7BD-87CBA3A20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97C31-070B-0D42-9785-1851F258F78F}" type="datetimeFigureOut"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159729-3B5E-13C5-8ECA-37374B712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8369CB-C7A0-9F03-A372-9B619BCD6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F532-5B95-7C43-9BF1-63D8A571A30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6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788E0-48A7-4152-1BF9-BB4102763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A6FB3F-CB13-E964-DE72-3492C396C7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118468-1BDB-7B0C-7481-8487C29E7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97C31-070B-0D42-9785-1851F258F78F}" type="datetimeFigureOut"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4EA041-3DD4-D591-A2FF-67A0F3C44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0419CA-EBDF-474E-41DF-C44361E41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F532-5B95-7C43-9BF1-63D8A571A30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501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2A52F6-2C6B-9489-0DAA-ABEA45CF6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75DC26-D488-1630-1279-B0327972AF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AA92AE-8503-1559-FEC0-B097E615C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97C31-070B-0D42-9785-1851F258F78F}" type="datetimeFigureOut"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F2A68-F16F-3E68-BD12-79A5B989E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6C1CDB-8BEE-EF62-13DF-6FFD6C008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F532-5B95-7C43-9BF1-63D8A571A30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235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FE40A-89F4-E547-99CA-4950724A43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9045A1-1540-C44B-9CDE-0752A7C387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B62840-3411-6F4C-9FA1-DDF700A4B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DB4CC-986E-3548-A1D1-CA71798BD26F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3E15FB-F8ED-B744-B799-5C87760F8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D9E03F-58C7-9E49-AAB4-19B95BD6E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F8EF-F34D-4F48-95ED-42A706211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752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41CB1-4141-BB4E-9DB2-453C81D8D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46162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7089D-63EC-C34B-B7A6-CB6B997870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06662"/>
            <a:ext cx="10515600" cy="3090574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AD58FD-4F81-9243-A39A-99D3188BB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DB4CC-986E-3548-A1D1-CA71798BD26F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21C885-B651-6348-9E1E-2EEB91C28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0BD8A7-B571-3141-8476-C2DDB575E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F8EF-F34D-4F48-95ED-42A706211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4427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C4425-9E4F-6E48-9F59-AA6D693CD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1001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04D601-81F5-A34D-AD1B-DC18691B4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798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CB6EB2-E43D-2F4F-85D0-68166BDF3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DB4CC-986E-3548-A1D1-CA71798BD26F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D42F9B-37ED-1849-BE44-24CCD2670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4F566B-CC2A-C543-93B7-3F7E4D2FD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F8EF-F34D-4F48-95ED-42A706211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0286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26A46-B564-9041-80E2-581D48CC9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46162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01A08-46D8-E84C-A6DB-8244EA7A56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506662"/>
            <a:ext cx="5181600" cy="30767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BFB6F-902D-0C40-B59C-164E91CA44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506662"/>
            <a:ext cx="5181600" cy="30767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D50645-DF63-DA42-91E6-6D4B61341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DB4CC-986E-3548-A1D1-CA71798BD26F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4C4CC4-3E3F-8544-A2EB-00F31EF55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70CD06-D1EC-3E42-B31D-092DA14A7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F8EF-F34D-4F48-95ED-42A706211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1706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97B20-6B1D-E84D-807E-AA4D759D7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33462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404859-E1E7-0F4E-9050-4BC63AED27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349500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8A7D54-3B42-1945-8C5C-6C46D218D7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73412"/>
            <a:ext cx="5157787" cy="236855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9F9212-8946-6148-8243-E25CCBE993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389FCB-8E31-E242-8B80-5CCAC894A4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173412"/>
            <a:ext cx="5183188" cy="236855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C3BF5A-F34B-B04B-91C1-875CAF121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DB4CC-986E-3548-A1D1-CA71798BD26F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4A29C3-79C8-4C4B-B1AF-1BDA584BB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623337-595D-0044-8478-51B361EA2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F8EF-F34D-4F48-95ED-42A706211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2352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4FAF9-0F8E-784C-BB18-FD3836ED8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7852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37541E-036B-774B-A1B5-66E351392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DB4CC-986E-3548-A1D1-CA71798BD26F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1E49EB-221F-FA4D-B4B9-A16DCAA32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99DE28-84BD-5446-8914-B872A7251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F8EF-F34D-4F48-95ED-42A706211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260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6117DB-2B6F-AF2D-952B-3399E204B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D44C43-52E8-AAA0-65DB-398B888C73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A76CD5-D763-FEB5-9557-C24361380F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E97C31-070B-0D42-9785-1851F258F78F}" type="datetimeFigureOut"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A4823C-F9C5-B3E0-98A8-B964232382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3716AF-3C7E-92D1-AA43-D6EC80F775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2F532-5B95-7C43-9BF1-63D8A571A30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511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3624E9C-6559-6364-273B-8AFD7704696E}"/>
              </a:ext>
            </a:extLst>
          </p:cNvPr>
          <p:cNvSpPr/>
          <p:nvPr userDrawn="1"/>
        </p:nvSpPr>
        <p:spPr>
          <a:xfrm>
            <a:off x="0" y="0"/>
            <a:ext cx="12192000" cy="885327"/>
          </a:xfrm>
          <a:prstGeom prst="rect">
            <a:avLst/>
          </a:prstGeom>
          <a:solidFill>
            <a:srgbClr val="CAF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7529DD-2A84-1D42-9B10-499F38041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942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C4522A-06B0-8343-B21B-24FECE4A1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489920"/>
            <a:ext cx="10515600" cy="31083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7323DB-3216-284A-90BB-84D2A4B593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DB4CC-986E-3548-A1D1-CA71798BD26F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39DB98-0711-5143-AF02-F3C26508E4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FA4A24-1149-8B48-A1B5-5452562ACE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2F8EF-F34D-4F48-95ED-42A7062117C8}" type="slidenum">
              <a:rPr lang="en-US" smtClean="0"/>
              <a:t>‹#›</a:t>
            </a:fld>
            <a:endParaRPr lang="en-US"/>
          </a:p>
        </p:txBody>
      </p:sp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0745F2B4-4163-8881-211C-13452C390966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49507" y="5750706"/>
            <a:ext cx="2071941" cy="938237"/>
          </a:xfrm>
          <a:prstGeom prst="rect">
            <a:avLst/>
          </a:prstGeom>
        </p:spPr>
      </p:pic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0F0909B9-863D-FE87-8429-321ABACA433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9544075" y="111124"/>
            <a:ext cx="2191777" cy="655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19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5sZdMgcXVA&amp;list=RDCMUCOP4LvGKc5Fn7cSHS7zJ4xw&amp;start_radio=1&amp;rv=M5sZdMgcXVA&amp;t=13&amp;t=11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tivelearnprimary.co.uk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6E9C78-3E73-A357-332C-DAB966CF0D2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AF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70000"/>
              </a:lnSpc>
            </a:pPr>
            <a:endParaRPr lang="en-US" dirty="0">
              <a:solidFill>
                <a:srgbClr val="005C6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82B4770-B0CC-2861-4C56-05212795883B}"/>
              </a:ext>
            </a:extLst>
          </p:cNvPr>
          <p:cNvSpPr txBox="1">
            <a:spLocks/>
          </p:cNvSpPr>
          <p:nvPr/>
        </p:nvSpPr>
        <p:spPr>
          <a:xfrm>
            <a:off x="1177141" y="4398577"/>
            <a:ext cx="9837717" cy="122904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3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2800" dirty="0">
                <a:solidFill>
                  <a:srgbClr val="005C68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Phonics Workshop </a:t>
            </a:r>
          </a:p>
          <a:p>
            <a:pPr>
              <a:lnSpc>
                <a:spcPct val="100000"/>
              </a:lnSpc>
            </a:pPr>
            <a:r>
              <a:rPr lang="en-US" sz="12800" dirty="0">
                <a:solidFill>
                  <a:srgbClr val="005C68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for Parents</a:t>
            </a:r>
            <a:endParaRPr lang="en-US" sz="3200" i="1" dirty="0">
              <a:solidFill>
                <a:srgbClr val="005C68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7CE324B2-DA9A-8E8C-1438-0301B9583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4478" y="579427"/>
            <a:ext cx="2523044" cy="25960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5ED8923-5EB3-40BE-B81D-4ABE9097D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6233" y="4402203"/>
            <a:ext cx="1781424" cy="180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732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59C1DD2-FF46-D569-C701-431C99732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46162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Outcomes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3862BD7-4788-1ED2-B7D9-DFDEB46D8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71725"/>
            <a:ext cx="10515600" cy="3090574"/>
          </a:xfrm>
        </p:spPr>
        <p:txBody>
          <a:bodyPr/>
          <a:lstStyle/>
          <a:p>
            <a:pPr lvl="0"/>
            <a:r>
              <a:rPr lang="en-US" dirty="0">
                <a:solidFill>
                  <a:prstClr val="black"/>
                </a:solidFill>
              </a:rPr>
              <a:t>In this workshop you will:</a:t>
            </a:r>
          </a:p>
          <a:p>
            <a:pPr lvl="0"/>
            <a:endParaRPr lang="en-US" dirty="0">
              <a:solidFill>
                <a:prstClr val="black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understand what phonics is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understand how we use Bug Club Phonics to teach early reading and spelling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become confident in supporting your child at home</a:t>
            </a:r>
            <a:endParaRPr lang="en-US" dirty="0"/>
          </a:p>
        </p:txBody>
      </p:sp>
      <p:pic>
        <p:nvPicPr>
          <p:cNvPr id="8194" name="Picture 2" descr="Best Grammar Classes for Kids to Build Strong English Skills">
            <a:extLst>
              <a:ext uri="{FF2B5EF4-FFF2-40B4-BE49-F238E27FC236}">
                <a16:creationId xmlns:a16="http://schemas.microsoft.com/office/drawing/2014/main" id="{A8640AAB-6580-4198-A167-1608E9629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7696" y="1605716"/>
            <a:ext cx="2734926" cy="182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7853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11711-EAAF-41CB-8B62-CEF2A1772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8199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What is Phonics?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40A4EE-6BC3-48AA-A079-E8DC1DA8BB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239" y="2441221"/>
            <a:ext cx="10515600" cy="2936876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Systematic method for teaching children to read and spell.</a:t>
            </a:r>
          </a:p>
          <a:p>
            <a:endParaRPr lang="en-GB" dirty="0"/>
          </a:p>
          <a:p>
            <a:r>
              <a:rPr lang="en-GB" dirty="0"/>
              <a:t>Learning the sounds (phonemes) that make up the English language. </a:t>
            </a:r>
          </a:p>
          <a:p>
            <a:endParaRPr lang="en-GB" dirty="0"/>
          </a:p>
          <a:p>
            <a:r>
              <a:rPr lang="en-GB" dirty="0"/>
              <a:t>Learning to use these sounds to read and spell words. </a:t>
            </a:r>
          </a:p>
          <a:p>
            <a:endParaRPr lang="en-GB" dirty="0"/>
          </a:p>
          <a:p>
            <a:r>
              <a:rPr lang="en-GB" dirty="0"/>
              <a:t>Understanding that there are different ways to represent these sounds using letters (graphemes) </a:t>
            </a:r>
            <a:r>
              <a:rPr lang="en-GB" dirty="0" err="1"/>
              <a:t>eg</a:t>
            </a:r>
            <a:r>
              <a:rPr lang="en-GB" dirty="0"/>
              <a:t> – e, </a:t>
            </a:r>
            <a:r>
              <a:rPr lang="en-GB" dirty="0" err="1"/>
              <a:t>ee</a:t>
            </a:r>
            <a:r>
              <a:rPr lang="en-GB" dirty="0"/>
              <a:t>, </a:t>
            </a:r>
            <a:r>
              <a:rPr lang="en-GB" dirty="0" err="1"/>
              <a:t>ea</a:t>
            </a:r>
            <a:r>
              <a:rPr lang="en-GB" dirty="0"/>
              <a:t>, </a:t>
            </a:r>
            <a:r>
              <a:rPr lang="en-GB" dirty="0" err="1"/>
              <a:t>ie</a:t>
            </a:r>
            <a:r>
              <a:rPr lang="en-GB" dirty="0"/>
              <a:t>, y</a:t>
            </a:r>
          </a:p>
          <a:p>
            <a:endParaRPr lang="en-GB" dirty="0"/>
          </a:p>
        </p:txBody>
      </p:sp>
      <p:pic>
        <p:nvPicPr>
          <p:cNvPr id="5" name="Picture 6" descr="Phonics &amp; Early Reading | St. Peter’s CE Primary School &amp; Nursery">
            <a:extLst>
              <a:ext uri="{FF2B5EF4-FFF2-40B4-BE49-F238E27FC236}">
                <a16:creationId xmlns:a16="http://schemas.microsoft.com/office/drawing/2014/main" id="{99E76132-021D-48A6-9C1A-C768B332B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0575">
            <a:off x="8740829" y="1164131"/>
            <a:ext cx="2998427" cy="1999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2000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C2A76-69BB-451B-9F17-3C749267F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0" y="603250"/>
            <a:ext cx="10515600" cy="1325563"/>
          </a:xfrm>
        </p:spPr>
        <p:txBody>
          <a:bodyPr/>
          <a:lstStyle/>
          <a:p>
            <a:pPr algn="ctr"/>
            <a:r>
              <a:rPr lang="en-GB" b="1" dirty="0"/>
              <a:t>How we teach phonics at ACE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3354F59-EBC5-4923-8743-E9524C2D6D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21187470">
            <a:off x="4579633" y="1247379"/>
            <a:ext cx="6660952" cy="43632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F581BF4-C041-42B4-BE1C-A2C169DEC05C}"/>
              </a:ext>
            </a:extLst>
          </p:cNvPr>
          <p:cNvSpPr txBox="1"/>
          <p:nvPr/>
        </p:nvSpPr>
        <p:spPr>
          <a:xfrm>
            <a:off x="552450" y="2128838"/>
            <a:ext cx="32861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Bug Club Scheme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Reception and Year 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Some Year 2s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Daily 40 minute phonics lesson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Fluid groups to meet each individual child’s needs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1-1 Interventions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Reading books and sounds to bring home</a:t>
            </a:r>
          </a:p>
        </p:txBody>
      </p:sp>
    </p:spTree>
    <p:extLst>
      <p:ext uri="{BB962C8B-B14F-4D97-AF65-F5344CB8AC3E}">
        <p14:creationId xmlns:p14="http://schemas.microsoft.com/office/powerpoint/2010/main" val="2890025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BC19D-FE82-7C6A-106A-2988CDCE7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2267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What does Bug Club look like in school?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31BA10D-80F7-8BDB-7EB9-79486141A9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520" y="2223807"/>
            <a:ext cx="3416300" cy="3009900"/>
          </a:xfrm>
          <a:prstGeom prst="rect">
            <a:avLst/>
          </a:prstGeom>
        </p:spPr>
      </p:pic>
      <p:pic>
        <p:nvPicPr>
          <p:cNvPr id="11" name="Content Placeholder 10">
            <a:hlinkClick r:id="rId3"/>
            <a:extLst>
              <a:ext uri="{FF2B5EF4-FFF2-40B4-BE49-F238E27FC236}">
                <a16:creationId xmlns:a16="http://schemas.microsoft.com/office/drawing/2014/main" id="{0652B839-39CB-C902-D344-80C1049D30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572975" y="2027830"/>
            <a:ext cx="7076660" cy="40011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69194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F9D0A-D4B7-4B18-AD57-DDC416DE3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5905"/>
            <a:ext cx="10515600" cy="1325563"/>
          </a:xfrm>
        </p:spPr>
        <p:txBody>
          <a:bodyPr/>
          <a:lstStyle/>
          <a:p>
            <a:pPr algn="ctr"/>
            <a:r>
              <a:rPr lang="en-GB" b="1" dirty="0"/>
              <a:t>Definitions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B5A23-B421-4701-A44E-1A896EA92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1625"/>
            <a:ext cx="9382125" cy="3714750"/>
          </a:xfrm>
        </p:spPr>
        <p:txBody>
          <a:bodyPr>
            <a:normAutofit fontScale="92500" lnSpcReduction="20000"/>
          </a:bodyPr>
          <a:lstStyle/>
          <a:p>
            <a:r>
              <a:rPr lang="en-GB" dirty="0">
                <a:solidFill>
                  <a:srgbClr val="FF0000"/>
                </a:solidFill>
              </a:rPr>
              <a:t>Phoneme</a:t>
            </a:r>
            <a:r>
              <a:rPr lang="en-GB" dirty="0"/>
              <a:t> – The smallest unit of sound in a word. For example, the word cat has three phonemes: /c/ /a/ /t/</a:t>
            </a:r>
          </a:p>
          <a:p>
            <a:r>
              <a:rPr lang="en-GB" dirty="0">
                <a:solidFill>
                  <a:srgbClr val="FF0000"/>
                </a:solidFill>
              </a:rPr>
              <a:t>Grapheme</a:t>
            </a:r>
            <a:r>
              <a:rPr lang="en-GB" dirty="0"/>
              <a:t> – The written letter or group of letters that represent a phoneme (sound). For example, s, </a:t>
            </a:r>
            <a:r>
              <a:rPr lang="en-GB" dirty="0" err="1"/>
              <a:t>sh</a:t>
            </a:r>
            <a:r>
              <a:rPr lang="en-GB" dirty="0"/>
              <a:t> and </a:t>
            </a:r>
            <a:r>
              <a:rPr lang="en-GB" dirty="0" err="1"/>
              <a:t>igh</a:t>
            </a:r>
            <a:r>
              <a:rPr lang="en-GB" dirty="0"/>
              <a:t> are all graphemes.</a:t>
            </a:r>
          </a:p>
          <a:p>
            <a:r>
              <a:rPr lang="en-GB" dirty="0"/>
              <a:t>*A phoneme is what we hear; a grapheme is what we see.</a:t>
            </a:r>
          </a:p>
          <a:p>
            <a:endParaRPr lang="en-GB" dirty="0"/>
          </a:p>
          <a:p>
            <a:r>
              <a:rPr lang="en-GB" dirty="0">
                <a:solidFill>
                  <a:srgbClr val="FF0000"/>
                </a:solidFill>
              </a:rPr>
              <a:t>Digraph</a:t>
            </a:r>
            <a:r>
              <a:rPr lang="en-GB" dirty="0"/>
              <a:t> – Two letters that work together to make one sound. For example, </a:t>
            </a:r>
            <a:r>
              <a:rPr lang="en-GB" dirty="0" err="1"/>
              <a:t>sh</a:t>
            </a:r>
            <a:r>
              <a:rPr lang="en-GB" dirty="0"/>
              <a:t> in ship or ai in rain.</a:t>
            </a:r>
          </a:p>
          <a:p>
            <a:r>
              <a:rPr lang="en-GB" dirty="0">
                <a:solidFill>
                  <a:srgbClr val="FF0000"/>
                </a:solidFill>
              </a:rPr>
              <a:t>Trigraph</a:t>
            </a:r>
            <a:r>
              <a:rPr lang="en-GB" dirty="0"/>
              <a:t> – Three letters that work together to make one sound. For example, </a:t>
            </a:r>
            <a:r>
              <a:rPr lang="en-GB" dirty="0" err="1"/>
              <a:t>igh</a:t>
            </a:r>
            <a:r>
              <a:rPr lang="en-GB" dirty="0"/>
              <a:t> in night.</a:t>
            </a:r>
          </a:p>
        </p:txBody>
      </p:sp>
      <p:pic>
        <p:nvPicPr>
          <p:cNvPr id="4" name="Picture 6" descr="Phonics &amp; Early Reading | St. Peter’s CE Primary School &amp; Nursery">
            <a:extLst>
              <a:ext uri="{FF2B5EF4-FFF2-40B4-BE49-F238E27FC236}">
                <a16:creationId xmlns:a16="http://schemas.microsoft.com/office/drawing/2014/main" id="{BF8767FE-BD87-4B6D-81B3-755D37549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8339">
            <a:off x="9140268" y="4748270"/>
            <a:ext cx="2465983" cy="1644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9050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A0A98-EFF9-DFA6-E8A4-6E23C7058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953" y="1360487"/>
            <a:ext cx="9670093" cy="67838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Phonics Bug Progression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41C5D3-E6F1-429A-8C7E-151A39A9F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" y="2642025"/>
            <a:ext cx="3403120" cy="210446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BA7C6B9-EB56-451C-8992-DD8BF81DFE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538" y="2623739"/>
            <a:ext cx="3014924" cy="21227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6772797-AE6D-45F2-9934-E1A91D3B46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8804" y="2623739"/>
            <a:ext cx="3017935" cy="2122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9601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26924-AC87-45CF-A789-916BA60EF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Pure sounds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8FDB42-CDB9-403C-B7FC-B47A99BDC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9762" y="2535237"/>
            <a:ext cx="10515600" cy="3090574"/>
          </a:xfrm>
        </p:spPr>
        <p:txBody>
          <a:bodyPr/>
          <a:lstStyle/>
          <a:p>
            <a:r>
              <a:rPr lang="en-GB" dirty="0"/>
              <a:t>m not “</a:t>
            </a:r>
            <a:r>
              <a:rPr lang="en-GB" dirty="0" err="1"/>
              <a:t>muh</a:t>
            </a:r>
            <a:r>
              <a:rPr lang="en-GB" dirty="0"/>
              <a:t>”</a:t>
            </a:r>
          </a:p>
          <a:p>
            <a:r>
              <a:rPr lang="en-GB" dirty="0"/>
              <a:t>s not “</a:t>
            </a:r>
            <a:r>
              <a:rPr lang="en-GB" dirty="0" err="1"/>
              <a:t>suh</a:t>
            </a:r>
            <a:r>
              <a:rPr lang="en-GB" dirty="0"/>
              <a:t>”</a:t>
            </a:r>
          </a:p>
          <a:p>
            <a:r>
              <a:rPr lang="en-GB" dirty="0"/>
              <a:t>t not “</a:t>
            </a:r>
            <a:r>
              <a:rPr lang="en-GB" dirty="0" err="1"/>
              <a:t>tuh</a:t>
            </a:r>
            <a:r>
              <a:rPr lang="en-GB" dirty="0"/>
              <a:t>”</a:t>
            </a:r>
          </a:p>
        </p:txBody>
      </p:sp>
      <p:pic>
        <p:nvPicPr>
          <p:cNvPr id="2052" name="Picture 4" descr="Loyola Preparatory School - Why Reading Matters in the Early Years">
            <a:extLst>
              <a:ext uri="{FF2B5EF4-FFF2-40B4-BE49-F238E27FC236}">
                <a16:creationId xmlns:a16="http://schemas.microsoft.com/office/drawing/2014/main" id="{2614593A-458B-4A2B-9553-9D4ED94127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067767"/>
            <a:ext cx="4319587" cy="241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5626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6BFB6-862A-4ABE-B330-93B682C28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Blending for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9133DB-2E59-4278-A98D-132029828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9700" y="2314575"/>
            <a:ext cx="10515600" cy="3090574"/>
          </a:xfrm>
        </p:spPr>
        <p:txBody>
          <a:bodyPr/>
          <a:lstStyle/>
          <a:p>
            <a:r>
              <a:rPr lang="en-GB" dirty="0"/>
              <a:t>c-a-t → cat</a:t>
            </a:r>
          </a:p>
          <a:p>
            <a:r>
              <a:rPr lang="en-GB" dirty="0" err="1"/>
              <a:t>sh</a:t>
            </a:r>
            <a:r>
              <a:rPr lang="en-GB" dirty="0"/>
              <a:t>-</a:t>
            </a:r>
            <a:r>
              <a:rPr lang="en-GB" dirty="0" err="1"/>
              <a:t>i</a:t>
            </a:r>
            <a:r>
              <a:rPr lang="en-GB" dirty="0"/>
              <a:t>-p → ship</a:t>
            </a:r>
          </a:p>
          <a:p>
            <a:r>
              <a:rPr lang="en-GB" dirty="0"/>
              <a:t>f-r-o-g → frog</a:t>
            </a:r>
          </a:p>
        </p:txBody>
      </p:sp>
      <p:pic>
        <p:nvPicPr>
          <p:cNvPr id="4" name="Picture 2" descr="Butterwick Pinchbeck's Endowed Church of England Primary School - Phonics">
            <a:extLst>
              <a:ext uri="{FF2B5EF4-FFF2-40B4-BE49-F238E27FC236}">
                <a16:creationId xmlns:a16="http://schemas.microsoft.com/office/drawing/2014/main" id="{4F5066F0-C543-41BC-80B3-CA1BD8990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60364">
            <a:off x="5535583" y="2370214"/>
            <a:ext cx="5653087" cy="3627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0006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D51BA-7BEC-404E-A2B5-289EEEE90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Segmenting for writing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73B4A-27F3-46AC-AF4D-68878DC54B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6825" y="2819400"/>
            <a:ext cx="10515600" cy="3090574"/>
          </a:xfrm>
        </p:spPr>
        <p:txBody>
          <a:bodyPr/>
          <a:lstStyle/>
          <a:p>
            <a:r>
              <a:rPr lang="en-GB" dirty="0"/>
              <a:t>To spell "ship" children think: </a:t>
            </a:r>
          </a:p>
          <a:p>
            <a:r>
              <a:rPr lang="en-GB" dirty="0" err="1"/>
              <a:t>sh</a:t>
            </a:r>
            <a:r>
              <a:rPr lang="en-GB" dirty="0"/>
              <a:t>-</a:t>
            </a:r>
            <a:r>
              <a:rPr lang="en-GB" dirty="0" err="1"/>
              <a:t>i</a:t>
            </a:r>
            <a:r>
              <a:rPr lang="en-GB" dirty="0"/>
              <a:t>-p</a:t>
            </a:r>
          </a:p>
        </p:txBody>
      </p:sp>
      <p:pic>
        <p:nvPicPr>
          <p:cNvPr id="4098" name="Picture 2" descr="https://images.openai.com/static-rsc-4/zmObH6baHSMUPmDGA69fzbngcvEuvjH6fEFq21dO3K9vLlCAYLDhOMK21T0HLjk0uslK9AKF_eGt8dOg2VYU2QjWeOuWXu5xJmFH1Mfx2nSGeefoj5ygqf4pFFiEb13slS4QkhMHsdZeqj4KoGORgzhdRwkBJSTslg_poCJ4GAqF8UwdRw_0wDUboIn1A7qz?purpose=fullsize">
            <a:extLst>
              <a:ext uri="{FF2B5EF4-FFF2-40B4-BE49-F238E27FC236}">
                <a16:creationId xmlns:a16="http://schemas.microsoft.com/office/drawing/2014/main" id="{15361F29-94E8-4E23-84CA-9FA381880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3631">
            <a:off x="7172326" y="2781301"/>
            <a:ext cx="3409950" cy="340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9861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5F184-24CF-4F38-B6D1-AECE37DC0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Tricky Words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6322F4-1897-47FB-8D8E-85A4ABF637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92337"/>
            <a:ext cx="10515600" cy="3090574"/>
          </a:xfrm>
        </p:spPr>
        <p:txBody>
          <a:bodyPr/>
          <a:lstStyle/>
          <a:p>
            <a:r>
              <a:rPr lang="en-GB" dirty="0"/>
              <a:t>Children are also taught to read and spell ‘tricky words ’ which are words with spellings that are irregular or ‘tricky’.</a:t>
            </a:r>
          </a:p>
          <a:p>
            <a:r>
              <a:rPr lang="en-GB" dirty="0"/>
              <a:t>For example - he, she, was, the, I</a:t>
            </a:r>
          </a:p>
          <a:p>
            <a:endParaRPr lang="en-GB" dirty="0"/>
          </a:p>
        </p:txBody>
      </p:sp>
      <p:pic>
        <p:nvPicPr>
          <p:cNvPr id="6146" name="Picture 2" descr="Tricky Words Flashcards (Sight Words) – Pre-K &amp; Kindergarten — Oak &amp; Ever">
            <a:extLst>
              <a:ext uri="{FF2B5EF4-FFF2-40B4-BE49-F238E27FC236}">
                <a16:creationId xmlns:a16="http://schemas.microsoft.com/office/drawing/2014/main" id="{2E3CF0D6-F0A1-4D58-AF3D-A7CCA5DEB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5690">
            <a:off x="8443780" y="3171826"/>
            <a:ext cx="2881444" cy="3286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78277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DA4DA-5663-4F89-9853-111C0600F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1633"/>
            <a:ext cx="10515600" cy="1325563"/>
          </a:xfrm>
        </p:spPr>
        <p:txBody>
          <a:bodyPr/>
          <a:lstStyle/>
          <a:p>
            <a:pPr algn="ctr"/>
            <a:r>
              <a:rPr lang="en-GB" b="1" dirty="0"/>
              <a:t>Reading Books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55368-F6DA-4300-AB75-C56487C335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4024" y="1949672"/>
            <a:ext cx="4591050" cy="3090574"/>
          </a:xfrm>
        </p:spPr>
        <p:txBody>
          <a:bodyPr>
            <a:normAutofit/>
          </a:bodyPr>
          <a:lstStyle/>
          <a:p>
            <a:r>
              <a:rPr lang="en-GB" u="sng" dirty="0"/>
              <a:t>Reading Practice Books</a:t>
            </a:r>
          </a:p>
          <a:p>
            <a:r>
              <a:rPr lang="en-GB" dirty="0"/>
              <a:t>Fully decodable</a:t>
            </a:r>
          </a:p>
          <a:p>
            <a:r>
              <a:rPr lang="en-GB" dirty="0"/>
              <a:t>Matched to phonics knowledge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0C9189-89B3-43BB-A390-50FC72513A26}"/>
              </a:ext>
            </a:extLst>
          </p:cNvPr>
          <p:cNvSpPr txBox="1"/>
          <p:nvPr/>
        </p:nvSpPr>
        <p:spPr>
          <a:xfrm>
            <a:off x="7328973" y="2448518"/>
            <a:ext cx="4510087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u="sng" dirty="0"/>
              <a:t>Sharing Books </a:t>
            </a:r>
          </a:p>
          <a:p>
            <a:r>
              <a:rPr lang="en-GB" sz="2800" dirty="0"/>
              <a:t>Adult reads with child</a:t>
            </a:r>
          </a:p>
          <a:p>
            <a:r>
              <a:rPr lang="en-GB" sz="2800" dirty="0"/>
              <a:t>Focus on enjoyment and language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FB5D7C-9A88-48E6-B643-9D731D4E7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263" y="4128225"/>
            <a:ext cx="1371719" cy="14753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E88DDC9-16AB-43FB-BCFB-66B158CDE7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9895" y="2745086"/>
            <a:ext cx="1396105" cy="14997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D8EC20-EB00-439D-84CF-EE7B34D114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8968" y="4565511"/>
            <a:ext cx="1408298" cy="14753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777D6C-D422-4E76-BA90-8C30508DFB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04968" y="4314759"/>
            <a:ext cx="2753657" cy="176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316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0F183-AAFC-47B1-CEB6-D5168AEDF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Pupil World – Online books and games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DD0ADF-EAB3-C4AF-0D17-F761043E30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0538" y="2362225"/>
            <a:ext cx="6565806" cy="37881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05CCE44-7F3E-D298-39EC-90748403E9E8}"/>
              </a:ext>
            </a:extLst>
          </p:cNvPr>
          <p:cNvSpPr txBox="1"/>
          <p:nvPr/>
        </p:nvSpPr>
        <p:spPr>
          <a:xfrm>
            <a:off x="838200" y="2951946"/>
            <a:ext cx="27796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hlinkClick r:id="rId3"/>
              </a:rPr>
              <a:t>www.activelearnprimary.co.uk</a:t>
            </a:r>
            <a:endParaRPr lang="en-US" sz="2800"/>
          </a:p>
          <a:p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19599274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CA829-0339-0510-C8BA-65F779119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Supporting reading at home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93C593-DA42-4F35-9948-B0CF582F4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78050"/>
            <a:ext cx="10515600" cy="3090574"/>
          </a:xfrm>
        </p:spPr>
        <p:txBody>
          <a:bodyPr/>
          <a:lstStyle/>
          <a:p>
            <a:r>
              <a:rPr lang="en-GB" dirty="0"/>
              <a:t>Every Day</a:t>
            </a:r>
          </a:p>
          <a:p>
            <a:r>
              <a:rPr lang="en-GB" dirty="0"/>
              <a:t>✅ Read for 5-10 minutes</a:t>
            </a:r>
          </a:p>
          <a:p>
            <a:r>
              <a:rPr lang="en-GB" dirty="0"/>
              <a:t>✅ Practise sounds</a:t>
            </a:r>
          </a:p>
          <a:p>
            <a:r>
              <a:rPr lang="en-GB" dirty="0"/>
              <a:t>✅ Talk about stories</a:t>
            </a:r>
          </a:p>
          <a:p>
            <a:r>
              <a:rPr lang="en-GB" dirty="0"/>
              <a:t>✅ Praise effort</a:t>
            </a:r>
          </a:p>
          <a:p>
            <a:r>
              <a:rPr lang="en-GB" dirty="0"/>
              <a:t>✅ Re-read familiar books</a:t>
            </a:r>
          </a:p>
        </p:txBody>
      </p:sp>
      <p:pic>
        <p:nvPicPr>
          <p:cNvPr id="7170" name="Picture 2" descr="Letters &amp; Sounds Phase 1 Set 1 Fiction - 6 Pack – Junior Learning USA">
            <a:extLst>
              <a:ext uri="{FF2B5EF4-FFF2-40B4-BE49-F238E27FC236}">
                <a16:creationId xmlns:a16="http://schemas.microsoft.com/office/drawing/2014/main" id="{D970420A-DBDC-49DC-B591-B3A185BC3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9013" y="2478882"/>
            <a:ext cx="4014787" cy="4014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27041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8BFD7-534B-66EB-7494-41DAB2782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Any questions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4A9602-0A74-B0C6-4CBA-9D2A6E445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6197" y="1542303"/>
            <a:ext cx="4665756" cy="4665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4027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09B5215992F34DA997D912E5CDB413" ma:contentTypeVersion="13" ma:contentTypeDescription="Create a new document." ma:contentTypeScope="" ma:versionID="0013856cf43612277b38a44d9d004608">
  <xsd:schema xmlns:xsd="http://www.w3.org/2001/XMLSchema" xmlns:xs="http://www.w3.org/2001/XMLSchema" xmlns:p="http://schemas.microsoft.com/office/2006/metadata/properties" xmlns:ns3="ca4451df-1cdf-4275-83de-ecbc9642749d" targetNamespace="http://schemas.microsoft.com/office/2006/metadata/properties" ma:root="true" ma:fieldsID="27e8deec2a7c6c6fbaba2ff0fbf090b0" ns3:_="">
    <xsd:import namespace="ca4451df-1cdf-4275-83de-ecbc9642749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ObjectDetectorVersions" minOccurs="0"/>
                <xsd:element ref="ns3:_activity" minOccurs="0"/>
                <xsd:element ref="ns3:MediaServiceSearchProperties" minOccurs="0"/>
                <xsd:element ref="ns3:MediaServiceSystemTags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4451df-1cdf-4275-83de-ecbc964274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a4451df-1cdf-4275-83de-ecbc9642749d" xsi:nil="true"/>
  </documentManagement>
</p:properties>
</file>

<file path=customXml/itemProps1.xml><?xml version="1.0" encoding="utf-8"?>
<ds:datastoreItem xmlns:ds="http://schemas.openxmlformats.org/officeDocument/2006/customXml" ds:itemID="{E481FAC9-B5D1-49A8-9153-9A59383149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4451df-1cdf-4275-83de-ecbc964274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3B47EB9-9347-4FE2-AFD4-50BDBB05933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EA7B986-D227-46FD-8F08-75725269825D}">
  <ds:schemaRefs>
    <ds:schemaRef ds:uri="http://purl.org/dc/terms/"/>
    <ds:schemaRef ds:uri="http://purl.org/dc/elements/1.1/"/>
    <ds:schemaRef ds:uri="ca4451df-1cdf-4275-83de-ecbc9642749d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2445</TotalTime>
  <Words>410</Words>
  <Application>Microsoft Office PowerPoint</Application>
  <PresentationFormat>Widescreen</PresentationFormat>
  <Paragraphs>66</Paragraphs>
  <Slides>15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2_Office Theme</vt:lpstr>
      <vt:lpstr>PowerPoint Presentation</vt:lpstr>
      <vt:lpstr>Outcomes</vt:lpstr>
      <vt:lpstr>What is Phonics?</vt:lpstr>
      <vt:lpstr>How we teach phonics at ACE</vt:lpstr>
      <vt:lpstr>What does Bug Club look like in school?</vt:lpstr>
      <vt:lpstr>Definitions</vt:lpstr>
      <vt:lpstr>Phonics Bug Progression</vt:lpstr>
      <vt:lpstr>Pure sounds</vt:lpstr>
      <vt:lpstr>Blending for reading</vt:lpstr>
      <vt:lpstr>Segmenting for writing</vt:lpstr>
      <vt:lpstr>Tricky Words</vt:lpstr>
      <vt:lpstr>Reading Books</vt:lpstr>
      <vt:lpstr>Pupil World – Online books and games</vt:lpstr>
      <vt:lpstr>Supporting reading at home</vt:lpstr>
      <vt:lpstr>Any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white</dc:creator>
  <cp:lastModifiedBy>Susie Todd</cp:lastModifiedBy>
  <cp:revision>31</cp:revision>
  <dcterms:created xsi:type="dcterms:W3CDTF">2022-06-13T18:08:16Z</dcterms:created>
  <dcterms:modified xsi:type="dcterms:W3CDTF">2026-09-18T09:52:56Z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0x010100DA09B5215992F34DA997D912E5CDB413</vt:lpwstr>
  </property>
  <property fmtid="{D5CDD505-2E9C-101B-9397-08002B2CF9AE}" pid="3" name="MediaServiceImageTags">
    <vt:lpwstr/>
  </property>
</Properties>
</file>